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75" r:id="rId7"/>
    <p:sldId id="258" r:id="rId8"/>
    <p:sldId id="259" r:id="rId9"/>
    <p:sldId id="260" r:id="rId10"/>
    <p:sldId id="261" r:id="rId11"/>
    <p:sldId id="262" r:id="rId12"/>
    <p:sldId id="263" r:id="rId13"/>
    <p:sldId id="264" r:id="rId14"/>
    <p:sldId id="276" r:id="rId15"/>
    <p:sldId id="265" r:id="rId16"/>
    <p:sldId id="266" r:id="rId17"/>
    <p:sldId id="267" r:id="rId18"/>
    <p:sldId id="268" r:id="rId19"/>
    <p:sldId id="270" r:id="rId20"/>
    <p:sldId id="271" r:id="rId21"/>
    <p:sldId id="272" r:id="rId22"/>
    <p:sldId id="273" r:id="rId23"/>
    <p:sldId id="274" r:id="rId24"/>
  </p:sldIdLst>
  <p:sldSz cx="12255500" cy="6858000"/>
  <p:notesSz cx="122555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9F34B-DD97-4223-81F2-D3376383FA81}" v="4" dt="2023-11-03T12:27:28.7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3" autoAdjust="0"/>
  </p:normalViewPr>
  <p:slideViewPr>
    <p:cSldViewPr>
      <p:cViewPr varScale="1">
        <p:scale>
          <a:sx n="106" d="100"/>
          <a:sy n="106" d="100"/>
        </p:scale>
        <p:origin x="73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 Mishra" userId="11c7e0b1-3ad1-4bad-a4fe-d9c87d7b28f2" providerId="ADAL" clId="{2AD9F34B-DD97-4223-81F2-D3376383FA81}"/>
    <pc:docChg chg="undo custSel modSld">
      <pc:chgData name="Amit Mishra" userId="11c7e0b1-3ad1-4bad-a4fe-d9c87d7b28f2" providerId="ADAL" clId="{2AD9F34B-DD97-4223-81F2-D3376383FA81}" dt="2023-11-14T06:47:52.442" v="128" actId="14100"/>
      <pc:docMkLst>
        <pc:docMk/>
      </pc:docMkLst>
      <pc:sldChg chg="addSp delSp modSp mod">
        <pc:chgData name="Amit Mishra" userId="11c7e0b1-3ad1-4bad-a4fe-d9c87d7b28f2" providerId="ADAL" clId="{2AD9F34B-DD97-4223-81F2-D3376383FA81}" dt="2023-11-03T08:50:14.245" v="79" actId="1076"/>
        <pc:sldMkLst>
          <pc:docMk/>
          <pc:sldMk cId="0" sldId="258"/>
        </pc:sldMkLst>
        <pc:picChg chg="del">
          <ac:chgData name="Amit Mishra" userId="11c7e0b1-3ad1-4bad-a4fe-d9c87d7b28f2" providerId="ADAL" clId="{2AD9F34B-DD97-4223-81F2-D3376383FA81}" dt="2023-11-03T07:06:07.934" v="12" actId="478"/>
          <ac:picMkLst>
            <pc:docMk/>
            <pc:sldMk cId="0" sldId="258"/>
            <ac:picMk id="8" creationId="{479C000D-F33F-978E-676E-F00A46347EFB}"/>
          </ac:picMkLst>
        </pc:picChg>
        <pc:picChg chg="add mod">
          <ac:chgData name="Amit Mishra" userId="11c7e0b1-3ad1-4bad-a4fe-d9c87d7b28f2" providerId="ADAL" clId="{2AD9F34B-DD97-4223-81F2-D3376383FA81}" dt="2023-11-03T08:50:14.245" v="79" actId="1076"/>
          <ac:picMkLst>
            <pc:docMk/>
            <pc:sldMk cId="0" sldId="258"/>
            <ac:picMk id="9" creationId="{8FBB2340-F3EC-1BE5-EB5A-D1340C18FBC1}"/>
          </ac:picMkLst>
        </pc:picChg>
        <pc:picChg chg="add del mod">
          <ac:chgData name="Amit Mishra" userId="11c7e0b1-3ad1-4bad-a4fe-d9c87d7b28f2" providerId="ADAL" clId="{2AD9F34B-DD97-4223-81F2-D3376383FA81}" dt="2023-11-03T07:12:27.949" v="40" actId="478"/>
          <ac:picMkLst>
            <pc:docMk/>
            <pc:sldMk cId="0" sldId="258"/>
            <ac:picMk id="11" creationId="{09E9F5C3-2237-6C5A-3296-0810A1BDD9B6}"/>
          </ac:picMkLst>
        </pc:picChg>
        <pc:picChg chg="add del mod">
          <ac:chgData name="Amit Mishra" userId="11c7e0b1-3ad1-4bad-a4fe-d9c87d7b28f2" providerId="ADAL" clId="{2AD9F34B-DD97-4223-81F2-D3376383FA81}" dt="2023-11-03T08:50:00.413" v="73" actId="478"/>
          <ac:picMkLst>
            <pc:docMk/>
            <pc:sldMk cId="0" sldId="258"/>
            <ac:picMk id="13" creationId="{4138209F-39F5-2CB1-E44B-06587FE56F1F}"/>
          </ac:picMkLst>
        </pc:picChg>
      </pc:sldChg>
      <pc:sldChg chg="modNotesTx">
        <pc:chgData name="Amit Mishra" userId="11c7e0b1-3ad1-4bad-a4fe-d9c87d7b28f2" providerId="ADAL" clId="{2AD9F34B-DD97-4223-81F2-D3376383FA81}" dt="2023-11-03T12:28:49.748" v="121" actId="6549"/>
        <pc:sldMkLst>
          <pc:docMk/>
          <pc:sldMk cId="0" sldId="264"/>
        </pc:sldMkLst>
      </pc:sldChg>
      <pc:sldChg chg="addSp delSp modSp mod">
        <pc:chgData name="Amit Mishra" userId="11c7e0b1-3ad1-4bad-a4fe-d9c87d7b28f2" providerId="ADAL" clId="{2AD9F34B-DD97-4223-81F2-D3376383FA81}" dt="2023-11-03T08:51:35.167" v="83" actId="167"/>
        <pc:sldMkLst>
          <pc:docMk/>
          <pc:sldMk cId="0" sldId="266"/>
        </pc:sldMkLst>
        <pc:spChg chg="mod">
          <ac:chgData name="Amit Mishra" userId="11c7e0b1-3ad1-4bad-a4fe-d9c87d7b28f2" providerId="ADAL" clId="{2AD9F34B-DD97-4223-81F2-D3376383FA81}" dt="2023-11-03T08:28:30.661" v="47" actId="14100"/>
          <ac:spMkLst>
            <pc:docMk/>
            <pc:sldMk cId="0" sldId="266"/>
            <ac:spMk id="6" creationId="{00000000-0000-0000-0000-000000000000}"/>
          </ac:spMkLst>
        </pc:spChg>
        <pc:spChg chg="mod">
          <ac:chgData name="Amit Mishra" userId="11c7e0b1-3ad1-4bad-a4fe-d9c87d7b28f2" providerId="ADAL" clId="{2AD9F34B-DD97-4223-81F2-D3376383FA81}" dt="2023-11-03T08:28:54.419" v="50" actId="14100"/>
          <ac:spMkLst>
            <pc:docMk/>
            <pc:sldMk cId="0" sldId="266"/>
            <ac:spMk id="7" creationId="{00000000-0000-0000-0000-000000000000}"/>
          </ac:spMkLst>
        </pc:spChg>
        <pc:spChg chg="mod">
          <ac:chgData name="Amit Mishra" userId="11c7e0b1-3ad1-4bad-a4fe-d9c87d7b28f2" providerId="ADAL" clId="{2AD9F34B-DD97-4223-81F2-D3376383FA81}" dt="2023-11-03T08:42:52.553" v="66" actId="20577"/>
          <ac:spMkLst>
            <pc:docMk/>
            <pc:sldMk cId="0" sldId="266"/>
            <ac:spMk id="8" creationId="{00000000-0000-0000-0000-000000000000}"/>
          </ac:spMkLst>
        </pc:spChg>
        <pc:picChg chg="add del mod ord">
          <ac:chgData name="Amit Mishra" userId="11c7e0b1-3ad1-4bad-a4fe-d9c87d7b28f2" providerId="ADAL" clId="{2AD9F34B-DD97-4223-81F2-D3376383FA81}" dt="2023-11-03T08:51:24.286" v="80" actId="478"/>
          <ac:picMkLst>
            <pc:docMk/>
            <pc:sldMk cId="0" sldId="266"/>
            <ac:picMk id="11" creationId="{0CEA4A67-9FFE-D5AC-CBBA-DF730683F515}"/>
          </ac:picMkLst>
        </pc:picChg>
        <pc:picChg chg="add mod ord">
          <ac:chgData name="Amit Mishra" userId="11c7e0b1-3ad1-4bad-a4fe-d9c87d7b28f2" providerId="ADAL" clId="{2AD9F34B-DD97-4223-81F2-D3376383FA81}" dt="2023-11-03T08:51:35.167" v="83" actId="167"/>
          <ac:picMkLst>
            <pc:docMk/>
            <pc:sldMk cId="0" sldId="266"/>
            <ac:picMk id="12" creationId="{A1D717A4-3C2E-4156-95D2-209524B6955E}"/>
          </ac:picMkLst>
        </pc:picChg>
        <pc:picChg chg="del">
          <ac:chgData name="Amit Mishra" userId="11c7e0b1-3ad1-4bad-a4fe-d9c87d7b28f2" providerId="ADAL" clId="{2AD9F34B-DD97-4223-81F2-D3376383FA81}" dt="2023-11-03T07:07:47.155" v="17" actId="478"/>
          <ac:picMkLst>
            <pc:docMk/>
            <pc:sldMk cId="0" sldId="266"/>
            <ac:picMk id="12" creationId="{B67F2FC4-7B59-6BF4-6748-6332E0639849}"/>
          </ac:picMkLst>
        </pc:picChg>
        <pc:cxnChg chg="add mod">
          <ac:chgData name="Amit Mishra" userId="11c7e0b1-3ad1-4bad-a4fe-d9c87d7b28f2" providerId="ADAL" clId="{2AD9F34B-DD97-4223-81F2-D3376383FA81}" dt="2023-11-03T07:09:58.528" v="34" actId="1076"/>
          <ac:cxnSpMkLst>
            <pc:docMk/>
            <pc:sldMk cId="0" sldId="266"/>
            <ac:cxnSpMk id="13" creationId="{3EAF72E7-D72C-129A-5F3A-79ED9E198958}"/>
          </ac:cxnSpMkLst>
        </pc:cxnChg>
      </pc:sldChg>
      <pc:sldChg chg="addSp delSp modSp mod">
        <pc:chgData name="Amit Mishra" userId="11c7e0b1-3ad1-4bad-a4fe-d9c87d7b28f2" providerId="ADAL" clId="{2AD9F34B-DD97-4223-81F2-D3376383FA81}" dt="2023-11-03T08:48:45.791" v="72" actId="1076"/>
        <pc:sldMkLst>
          <pc:docMk/>
          <pc:sldMk cId="955838165" sldId="275"/>
        </pc:sldMkLst>
        <pc:picChg chg="add mod">
          <ac:chgData name="Amit Mishra" userId="11c7e0b1-3ad1-4bad-a4fe-d9c87d7b28f2" providerId="ADAL" clId="{2AD9F34B-DD97-4223-81F2-D3376383FA81}" dt="2023-11-03T08:48:45.791" v="72" actId="1076"/>
          <ac:picMkLst>
            <pc:docMk/>
            <pc:sldMk cId="955838165" sldId="275"/>
            <ac:picMk id="3" creationId="{00814D9B-EAD9-4A15-87C6-274E659C70C0}"/>
          </ac:picMkLst>
        </pc:picChg>
        <pc:picChg chg="add del mod">
          <ac:chgData name="Amit Mishra" userId="11c7e0b1-3ad1-4bad-a4fe-d9c87d7b28f2" providerId="ADAL" clId="{2AD9F34B-DD97-4223-81F2-D3376383FA81}" dt="2023-11-03T07:11:42.202" v="35" actId="478"/>
          <ac:picMkLst>
            <pc:docMk/>
            <pc:sldMk cId="955838165" sldId="275"/>
            <ac:picMk id="3" creationId="{16C72535-B77C-CC96-608A-3F3CB3397511}"/>
          </ac:picMkLst>
        </pc:picChg>
        <pc:picChg chg="add del mod">
          <ac:chgData name="Amit Mishra" userId="11c7e0b1-3ad1-4bad-a4fe-d9c87d7b28f2" providerId="ADAL" clId="{2AD9F34B-DD97-4223-81F2-D3376383FA81}" dt="2023-11-03T08:48:17.119" v="67" actId="478"/>
          <ac:picMkLst>
            <pc:docMk/>
            <pc:sldMk cId="955838165" sldId="275"/>
            <ac:picMk id="6" creationId="{A163C468-2AEF-96FD-CB74-EAC2A078B285}"/>
          </ac:picMkLst>
        </pc:picChg>
        <pc:picChg chg="del">
          <ac:chgData name="Amit Mishra" userId="11c7e0b1-3ad1-4bad-a4fe-d9c87d7b28f2" providerId="ADAL" clId="{2AD9F34B-DD97-4223-81F2-D3376383FA81}" dt="2023-11-03T07:04:37.727" v="0" actId="478"/>
          <ac:picMkLst>
            <pc:docMk/>
            <pc:sldMk cId="955838165" sldId="275"/>
            <ac:picMk id="7" creationId="{F8B5643A-7560-37A3-F6BB-3F11DF5DE603}"/>
          </ac:picMkLst>
        </pc:picChg>
        <pc:picChg chg="mod">
          <ac:chgData name="Amit Mishra" userId="11c7e0b1-3ad1-4bad-a4fe-d9c87d7b28f2" providerId="ADAL" clId="{2AD9F34B-DD97-4223-81F2-D3376383FA81}" dt="2023-11-03T07:05:28.945" v="11" actId="1076"/>
          <ac:picMkLst>
            <pc:docMk/>
            <pc:sldMk cId="955838165" sldId="275"/>
            <ac:picMk id="8" creationId="{5B2577A7-4289-F600-0BA4-CD26404B3F96}"/>
          </ac:picMkLst>
        </pc:picChg>
      </pc:sldChg>
      <pc:sldChg chg="addSp delSp modSp mod modNotesTx">
        <pc:chgData name="Amit Mishra" userId="11c7e0b1-3ad1-4bad-a4fe-d9c87d7b28f2" providerId="ADAL" clId="{2AD9F34B-DD97-4223-81F2-D3376383FA81}" dt="2023-11-14T06:47:52.442" v="128" actId="14100"/>
        <pc:sldMkLst>
          <pc:docMk/>
          <pc:sldMk cId="386729850" sldId="276"/>
        </pc:sldMkLst>
        <pc:spChg chg="mod">
          <ac:chgData name="Amit Mishra" userId="11c7e0b1-3ad1-4bad-a4fe-d9c87d7b28f2" providerId="ADAL" clId="{2AD9F34B-DD97-4223-81F2-D3376383FA81}" dt="2023-11-14T06:47:52.442" v="128" actId="14100"/>
          <ac:spMkLst>
            <pc:docMk/>
            <pc:sldMk cId="386729850" sldId="276"/>
            <ac:spMk id="3" creationId="{00000000-0000-0000-0000-000000000000}"/>
          </ac:spMkLst>
        </pc:spChg>
        <pc:spChg chg="add del mod">
          <ac:chgData name="Amit Mishra" userId="11c7e0b1-3ad1-4bad-a4fe-d9c87d7b28f2" providerId="ADAL" clId="{2AD9F34B-DD97-4223-81F2-D3376383FA81}" dt="2023-11-03T12:26:39.763" v="100"/>
          <ac:spMkLst>
            <pc:docMk/>
            <pc:sldMk cId="386729850" sldId="276"/>
            <ac:spMk id="13" creationId="{A3C2F110-2A16-0468-CD6D-89A88BAFE13E}"/>
          </ac:spMkLst>
        </pc:spChg>
        <pc:spChg chg="add mod">
          <ac:chgData name="Amit Mishra" userId="11c7e0b1-3ad1-4bad-a4fe-d9c87d7b28f2" providerId="ADAL" clId="{2AD9F34B-DD97-4223-81F2-D3376383FA81}" dt="2023-11-03T12:27:21.080" v="117" actId="14100"/>
          <ac:spMkLst>
            <pc:docMk/>
            <pc:sldMk cId="386729850" sldId="276"/>
            <ac:spMk id="14" creationId="{BD8D38C9-3BE9-1C3C-7ED9-DE619C4FEC74}"/>
          </ac:spMkLst>
        </pc:spChg>
        <pc:spChg chg="add mod">
          <ac:chgData name="Amit Mishra" userId="11c7e0b1-3ad1-4bad-a4fe-d9c87d7b28f2" providerId="ADAL" clId="{2AD9F34B-DD97-4223-81F2-D3376383FA81}" dt="2023-11-03T12:27:38.713" v="120" actId="14100"/>
          <ac:spMkLst>
            <pc:docMk/>
            <pc:sldMk cId="386729850" sldId="276"/>
            <ac:spMk id="15" creationId="{B8067EB0-D765-8AA3-5C96-2CDD1E4EF3E7}"/>
          </ac:spMkLst>
        </pc:spChg>
        <pc:picChg chg="add mod ord">
          <ac:chgData name="Amit Mishra" userId="11c7e0b1-3ad1-4bad-a4fe-d9c87d7b28f2" providerId="ADAL" clId="{2AD9F34B-DD97-4223-81F2-D3376383FA81}" dt="2023-11-03T12:24:51.681" v="91" actId="1076"/>
          <ac:picMkLst>
            <pc:docMk/>
            <pc:sldMk cId="386729850" sldId="276"/>
            <ac:picMk id="8" creationId="{A4E1FD92-E9B9-CB8E-8911-B11B92618E40}"/>
          </ac:picMkLst>
        </pc:picChg>
        <pc:picChg chg="add mod">
          <ac:chgData name="Amit Mishra" userId="11c7e0b1-3ad1-4bad-a4fe-d9c87d7b28f2" providerId="ADAL" clId="{2AD9F34B-DD97-4223-81F2-D3376383FA81}" dt="2023-11-03T12:26:18.112" v="97" actId="1076"/>
          <ac:picMkLst>
            <pc:docMk/>
            <pc:sldMk cId="386729850" sldId="276"/>
            <ac:picMk id="12" creationId="{E336ABFD-AFAD-5033-19E9-C8EDF6F92F50}"/>
          </ac:picMkLst>
        </pc:picChg>
        <pc:picChg chg="del">
          <ac:chgData name="Amit Mishra" userId="11c7e0b1-3ad1-4bad-a4fe-d9c87d7b28f2" providerId="ADAL" clId="{2AD9F34B-DD97-4223-81F2-D3376383FA81}" dt="2023-11-03T12:24:32.693" v="84" actId="478"/>
          <ac:picMkLst>
            <pc:docMk/>
            <pc:sldMk cId="386729850" sldId="276"/>
            <ac:picMk id="17" creationId="{590C48D1-118E-3665-ADB2-CE003D7FE367}"/>
          </ac:picMkLst>
        </pc:picChg>
        <pc:cxnChg chg="mod">
          <ac:chgData name="Amit Mishra" userId="11c7e0b1-3ad1-4bad-a4fe-d9c87d7b28f2" providerId="ADAL" clId="{2AD9F34B-DD97-4223-81F2-D3376383FA81}" dt="2023-11-09T06:58:41.677" v="123" actId="14100"/>
          <ac:cxnSpMkLst>
            <pc:docMk/>
            <pc:sldMk cId="386729850" sldId="276"/>
            <ac:cxnSpMk id="7" creationId="{C858D227-041A-F18E-DB77-8CFCCE479518}"/>
          </ac:cxnSpMkLst>
        </pc:cxnChg>
      </pc:sldChg>
    </pc:docChg>
  </pc:docChgLst>
  <pc:docChgLst>
    <pc:chgData name="Ann Nee Lee" userId="9a3ece8e-edb2-4f43-8002-cb1783f0e544" providerId="ADAL" clId="{BA53FE93-2A33-44AE-A3DB-07A71E2B5967}"/>
    <pc:docChg chg="undo redo custSel modSld">
      <pc:chgData name="Ann Nee Lee" userId="9a3ece8e-edb2-4f43-8002-cb1783f0e544" providerId="ADAL" clId="{BA53FE93-2A33-44AE-A3DB-07A71E2B5967}" dt="2023-11-01T08:17:41.497" v="103" actId="167"/>
      <pc:docMkLst>
        <pc:docMk/>
      </pc:docMkLst>
      <pc:sldChg chg="modSp mod">
        <pc:chgData name="Ann Nee Lee" userId="9a3ece8e-edb2-4f43-8002-cb1783f0e544" providerId="ADAL" clId="{BA53FE93-2A33-44AE-A3DB-07A71E2B5967}" dt="2023-11-01T08:11:57.116" v="51" actId="20577"/>
        <pc:sldMkLst>
          <pc:docMk/>
          <pc:sldMk cId="0" sldId="256"/>
        </pc:sldMkLst>
        <pc:spChg chg="mod">
          <ac:chgData name="Ann Nee Lee" userId="9a3ece8e-edb2-4f43-8002-cb1783f0e544" providerId="ADAL" clId="{BA53FE93-2A33-44AE-A3DB-07A71E2B5967}" dt="2023-11-01T08:11:57.116" v="51" actId="20577"/>
          <ac:spMkLst>
            <pc:docMk/>
            <pc:sldMk cId="0" sldId="256"/>
            <ac:spMk id="5" creationId="{00000000-0000-0000-0000-000000000000}"/>
          </ac:spMkLst>
        </pc:spChg>
      </pc:sldChg>
      <pc:sldChg chg="addSp delSp modSp mod">
        <pc:chgData name="Ann Nee Lee" userId="9a3ece8e-edb2-4f43-8002-cb1783f0e544" providerId="ADAL" clId="{BA53FE93-2A33-44AE-A3DB-07A71E2B5967}" dt="2023-11-01T08:17:41.497" v="103" actId="167"/>
        <pc:sldMkLst>
          <pc:docMk/>
          <pc:sldMk cId="0" sldId="258"/>
        </pc:sldMkLst>
        <pc:picChg chg="add mod ord modCrop">
          <ac:chgData name="Ann Nee Lee" userId="9a3ece8e-edb2-4f43-8002-cb1783f0e544" providerId="ADAL" clId="{BA53FE93-2A33-44AE-A3DB-07A71E2B5967}" dt="2023-11-01T08:17:41.497" v="103" actId="167"/>
          <ac:picMkLst>
            <pc:docMk/>
            <pc:sldMk cId="0" sldId="258"/>
            <ac:picMk id="8" creationId="{479C000D-F33F-978E-676E-F00A46347EFB}"/>
          </ac:picMkLst>
        </pc:picChg>
        <pc:picChg chg="del mod">
          <ac:chgData name="Ann Nee Lee" userId="9a3ece8e-edb2-4f43-8002-cb1783f0e544" providerId="ADAL" clId="{BA53FE93-2A33-44AE-A3DB-07A71E2B5967}" dt="2023-11-01T08:17:25.494" v="85" actId="478"/>
          <ac:picMkLst>
            <pc:docMk/>
            <pc:sldMk cId="0" sldId="258"/>
            <ac:picMk id="12" creationId="{CF8A3F16-3B3F-63A2-47CC-A1F34AA95ED5}"/>
          </ac:picMkLst>
        </pc:picChg>
      </pc:sldChg>
      <pc:sldChg chg="addSp delSp modSp mod">
        <pc:chgData name="Ann Nee Lee" userId="9a3ece8e-edb2-4f43-8002-cb1783f0e544" providerId="ADAL" clId="{BA53FE93-2A33-44AE-A3DB-07A71E2B5967}" dt="2023-11-01T08:16:31.850" v="80" actId="1035"/>
        <pc:sldMkLst>
          <pc:docMk/>
          <pc:sldMk cId="955838165" sldId="275"/>
        </pc:sldMkLst>
        <pc:picChg chg="add del mod modCrop">
          <ac:chgData name="Ann Nee Lee" userId="9a3ece8e-edb2-4f43-8002-cb1783f0e544" providerId="ADAL" clId="{BA53FE93-2A33-44AE-A3DB-07A71E2B5967}" dt="2023-11-01T08:15:37.724" v="55" actId="478"/>
          <ac:picMkLst>
            <pc:docMk/>
            <pc:sldMk cId="955838165" sldId="275"/>
            <ac:picMk id="3" creationId="{536DE45A-88AD-5A2E-2A9A-BB0C3BBA3284}"/>
          </ac:picMkLst>
        </pc:picChg>
        <pc:picChg chg="add del">
          <ac:chgData name="Ann Nee Lee" userId="9a3ece8e-edb2-4f43-8002-cb1783f0e544" providerId="ADAL" clId="{BA53FE93-2A33-44AE-A3DB-07A71E2B5967}" dt="2023-11-01T08:16:29.696" v="75" actId="478"/>
          <ac:picMkLst>
            <pc:docMk/>
            <pc:sldMk cId="955838165" sldId="275"/>
            <ac:picMk id="6" creationId="{BF8D7DAB-AFCB-0981-7FE4-716BCA6F3622}"/>
          </ac:picMkLst>
        </pc:picChg>
        <pc:picChg chg="add del mod modCrop">
          <ac:chgData name="Ann Nee Lee" userId="9a3ece8e-edb2-4f43-8002-cb1783f0e544" providerId="ADAL" clId="{BA53FE93-2A33-44AE-A3DB-07A71E2B5967}" dt="2023-11-01T08:16:31.850" v="80" actId="1035"/>
          <ac:picMkLst>
            <pc:docMk/>
            <pc:sldMk cId="955838165" sldId="275"/>
            <ac:picMk id="7" creationId="{F8B5643A-7560-37A3-F6BB-3F11DF5DE6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310188"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42138" y="0"/>
            <a:ext cx="5310187" cy="344488"/>
          </a:xfrm>
          <a:prstGeom prst="rect">
            <a:avLst/>
          </a:prstGeom>
        </p:spPr>
        <p:txBody>
          <a:bodyPr vert="horz" lIns="91440" tIns="45720" rIns="91440" bIns="45720" rtlCol="0"/>
          <a:lstStyle>
            <a:lvl1pPr algn="r">
              <a:defRPr sz="1200"/>
            </a:lvl1pPr>
          </a:lstStyle>
          <a:p>
            <a:fld id="{00DD8323-3F68-45ED-8471-6F01257B9A57}" type="datetimeFigureOut">
              <a:rPr lang="en-IN" smtClean="0"/>
              <a:t>14-11-2023</a:t>
            </a:fld>
            <a:endParaRPr lang="en-IN"/>
          </a:p>
        </p:txBody>
      </p:sp>
      <p:sp>
        <p:nvSpPr>
          <p:cNvPr id="4" name="Slide Image Placeholder 3"/>
          <p:cNvSpPr>
            <a:spLocks noGrp="1" noRot="1" noChangeAspect="1"/>
          </p:cNvSpPr>
          <p:nvPr>
            <p:ph type="sldImg" idx="2"/>
          </p:nvPr>
        </p:nvSpPr>
        <p:spPr>
          <a:xfrm>
            <a:off x="4059238" y="857250"/>
            <a:ext cx="4137025"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25550" y="3300413"/>
            <a:ext cx="98044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310188"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42138" y="6513513"/>
            <a:ext cx="5310187" cy="344487"/>
          </a:xfrm>
          <a:prstGeom prst="rect">
            <a:avLst/>
          </a:prstGeom>
        </p:spPr>
        <p:txBody>
          <a:bodyPr vert="horz" lIns="91440" tIns="45720" rIns="91440" bIns="45720" rtlCol="0" anchor="b"/>
          <a:lstStyle>
            <a:lvl1pPr algn="r">
              <a:defRPr sz="1200"/>
            </a:lvl1pPr>
          </a:lstStyle>
          <a:p>
            <a:fld id="{F48E59BB-26D1-468A-BF89-AE2A7FEEE17F}" type="slidenum">
              <a:rPr lang="en-IN" smtClean="0"/>
              <a:t>‹#›</a:t>
            </a:fld>
            <a:endParaRPr lang="en-IN"/>
          </a:p>
        </p:txBody>
      </p:sp>
    </p:spTree>
    <p:extLst>
      <p:ext uri="{BB962C8B-B14F-4D97-AF65-F5344CB8AC3E}">
        <p14:creationId xmlns:p14="http://schemas.microsoft.com/office/powerpoint/2010/main" val="7500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p>
        </p:txBody>
      </p:sp>
      <p:sp>
        <p:nvSpPr>
          <p:cNvPr id="4" name="Slide Number Placeholder 3"/>
          <p:cNvSpPr>
            <a:spLocks noGrp="1"/>
          </p:cNvSpPr>
          <p:nvPr>
            <p:ph type="sldNum" sz="quarter" idx="10"/>
          </p:nvPr>
        </p:nvSpPr>
        <p:spPr/>
        <p:txBody>
          <a:bodyPr/>
          <a:lstStyle/>
          <a:p>
            <a:fld id="{F48E59BB-26D1-468A-BF89-AE2A7FEEE17F}" type="slidenum">
              <a:rPr lang="en-IN" smtClean="0"/>
              <a:t>10</a:t>
            </a:fld>
            <a:endParaRPr lang="en-IN"/>
          </a:p>
        </p:txBody>
      </p:sp>
    </p:spTree>
    <p:extLst>
      <p:ext uri="{BB962C8B-B14F-4D97-AF65-F5344CB8AC3E}">
        <p14:creationId xmlns:p14="http://schemas.microsoft.com/office/powerpoint/2010/main" val="20133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p>
        </p:txBody>
      </p:sp>
      <p:sp>
        <p:nvSpPr>
          <p:cNvPr id="4" name="Slide Number Placeholder 3"/>
          <p:cNvSpPr>
            <a:spLocks noGrp="1"/>
          </p:cNvSpPr>
          <p:nvPr>
            <p:ph type="sldNum" sz="quarter" idx="10"/>
          </p:nvPr>
        </p:nvSpPr>
        <p:spPr/>
        <p:txBody>
          <a:bodyPr/>
          <a:lstStyle/>
          <a:p>
            <a:fld id="{F48E59BB-26D1-468A-BF89-AE2A7FEEE17F}" type="slidenum">
              <a:rPr lang="en-IN" smtClean="0"/>
              <a:t>11</a:t>
            </a:fld>
            <a:endParaRPr lang="en-IN"/>
          </a:p>
        </p:txBody>
      </p:sp>
    </p:spTree>
    <p:extLst>
      <p:ext uri="{BB962C8B-B14F-4D97-AF65-F5344CB8AC3E}">
        <p14:creationId xmlns:p14="http://schemas.microsoft.com/office/powerpoint/2010/main" val="365018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3798" y="0"/>
            <a:ext cx="11819161"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736803" y="2627757"/>
            <a:ext cx="4310380" cy="574039"/>
          </a:xfrm>
          <a:prstGeom prst="rect">
            <a:avLst/>
          </a:prstGeom>
        </p:spPr>
        <p:txBody>
          <a:bodyPr wrap="square" lIns="0" tIns="0" rIns="0" bIns="0">
            <a:spAutoFit/>
          </a:bodyPr>
          <a:lstStyle>
            <a:lvl1pPr>
              <a:defRPr sz="3600" b="0" i="0">
                <a:solidFill>
                  <a:srgbClr val="3D4043"/>
                </a:solidFill>
                <a:latin typeface="Arial"/>
                <a:cs typeface="Arial"/>
              </a:defRPr>
            </a:lvl1pPr>
          </a:lstStyle>
          <a:p>
            <a:endParaRPr/>
          </a:p>
        </p:txBody>
      </p:sp>
      <p:sp>
        <p:nvSpPr>
          <p:cNvPr id="3" name="Holder 3"/>
          <p:cNvSpPr>
            <a:spLocks noGrp="1"/>
          </p:cNvSpPr>
          <p:nvPr>
            <p:ph type="subTitle" idx="4"/>
          </p:nvPr>
        </p:nvSpPr>
        <p:spPr>
          <a:xfrm>
            <a:off x="1838325" y="3840480"/>
            <a:ext cx="857885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p:txBody>
          <a:bodyPr lIns="0" tIns="0" rIns="0" bIns="0"/>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5255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p:txBody>
          <a:bodyPr lIns="0" tIns="0" rIns="0" bIns="0"/>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52555A"/>
                </a:solidFill>
                <a:latin typeface="Arial"/>
                <a:cs typeface="Arial"/>
              </a:defRPr>
            </a:lvl1pPr>
          </a:lstStyle>
          <a:p>
            <a:endParaRPr/>
          </a:p>
        </p:txBody>
      </p:sp>
      <p:sp>
        <p:nvSpPr>
          <p:cNvPr id="3" name="Holder 3"/>
          <p:cNvSpPr>
            <a:spLocks noGrp="1"/>
          </p:cNvSpPr>
          <p:nvPr>
            <p:ph sz="half" idx="2"/>
          </p:nvPr>
        </p:nvSpPr>
        <p:spPr>
          <a:xfrm>
            <a:off x="612775" y="1577340"/>
            <a:ext cx="533114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11582" y="1577340"/>
            <a:ext cx="533114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7" name="Holder 7"/>
          <p:cNvSpPr>
            <a:spLocks noGrp="1"/>
          </p:cNvSpPr>
          <p:nvPr>
            <p:ph type="sldNum" sz="quarter" idx="7"/>
          </p:nvPr>
        </p:nvSpPr>
        <p:spPr/>
        <p:txBody>
          <a:bodyPr lIns="0" tIns="0" rIns="0" bIns="0"/>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5255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5" name="Holder 5"/>
          <p:cNvSpPr>
            <a:spLocks noGrp="1"/>
          </p:cNvSpPr>
          <p:nvPr>
            <p:ph type="sldNum" sz="quarter" idx="7"/>
          </p:nvPr>
        </p:nvSpPr>
        <p:spPr/>
        <p:txBody>
          <a:bodyPr lIns="0" tIns="0" rIns="0" bIns="0"/>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4255" y="6422134"/>
            <a:ext cx="1447800" cy="32461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233671" y="3134867"/>
            <a:ext cx="3840479" cy="70866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4" name="Holder 4"/>
          <p:cNvSpPr>
            <a:spLocks noGrp="1"/>
          </p:cNvSpPr>
          <p:nvPr>
            <p:ph type="sldNum" sz="quarter" idx="7"/>
          </p:nvPr>
        </p:nvSpPr>
        <p:spPr/>
        <p:txBody>
          <a:bodyPr lIns="0" tIns="0" rIns="0" bIns="0"/>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4255" y="6422134"/>
            <a:ext cx="1447800" cy="324611"/>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6795" y="168909"/>
            <a:ext cx="11201908" cy="513715"/>
          </a:xfrm>
          <a:prstGeom prst="rect">
            <a:avLst/>
          </a:prstGeom>
        </p:spPr>
        <p:txBody>
          <a:bodyPr wrap="square" lIns="0" tIns="0" rIns="0" bIns="0">
            <a:spAutoFit/>
          </a:bodyPr>
          <a:lstStyle>
            <a:lvl1pPr>
              <a:defRPr sz="3200" b="0" i="0">
                <a:solidFill>
                  <a:srgbClr val="52555A"/>
                </a:solidFill>
                <a:latin typeface="Arial"/>
                <a:cs typeface="Arial"/>
              </a:defRPr>
            </a:lvl1pPr>
          </a:lstStyle>
          <a:p>
            <a:endParaRPr/>
          </a:p>
        </p:txBody>
      </p:sp>
      <p:sp>
        <p:nvSpPr>
          <p:cNvPr id="3" name="Holder 3"/>
          <p:cNvSpPr>
            <a:spLocks noGrp="1"/>
          </p:cNvSpPr>
          <p:nvPr>
            <p:ph type="body" idx="1"/>
          </p:nvPr>
        </p:nvSpPr>
        <p:spPr>
          <a:xfrm>
            <a:off x="526795" y="1489964"/>
            <a:ext cx="11201908" cy="14281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66870" y="6377940"/>
            <a:ext cx="392176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12775" y="6377940"/>
            <a:ext cx="2818765"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a:xfrm>
            <a:off x="11564619" y="6466592"/>
            <a:ext cx="179070" cy="153670"/>
          </a:xfrm>
          <a:prstGeom prst="rect">
            <a:avLst/>
          </a:prstGeom>
        </p:spPr>
        <p:txBody>
          <a:bodyPr wrap="square" lIns="0" tIns="0" rIns="0" bIns="0">
            <a:spAutoFit/>
          </a:bodyPr>
          <a:lstStyle>
            <a:lvl1pPr>
              <a:defRPr sz="900" b="0" i="0">
                <a:solidFill>
                  <a:srgbClr val="52555A"/>
                </a:solidFill>
                <a:latin typeface="Arial"/>
                <a:cs typeface="Arial"/>
              </a:defRPr>
            </a:lvl1pPr>
          </a:lstStyle>
          <a:p>
            <a:pPr marL="25400">
              <a:lnSpc>
                <a:spcPct val="100000"/>
              </a:lnSpc>
              <a:spcBef>
                <a:spcPts val="1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chnipfmc.com/en/services/suppliers/documents-and-templa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6803" y="6386576"/>
            <a:ext cx="3632835" cy="269875"/>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52555A"/>
                </a:solidFill>
                <a:latin typeface="Arial"/>
                <a:cs typeface="Arial"/>
              </a:rPr>
              <a:t>This </a:t>
            </a:r>
            <a:r>
              <a:rPr sz="800" spc="-5" dirty="0">
                <a:solidFill>
                  <a:srgbClr val="52555A"/>
                </a:solidFill>
                <a:latin typeface="Arial"/>
                <a:cs typeface="Arial"/>
              </a:rPr>
              <a:t>document and all </a:t>
            </a:r>
            <a:r>
              <a:rPr sz="800" dirty="0">
                <a:solidFill>
                  <a:srgbClr val="52555A"/>
                </a:solidFill>
                <a:latin typeface="Arial"/>
                <a:cs typeface="Arial"/>
              </a:rPr>
              <a:t>information </a:t>
            </a:r>
            <a:r>
              <a:rPr sz="800" spc="-5" dirty="0">
                <a:solidFill>
                  <a:srgbClr val="52555A"/>
                </a:solidFill>
                <a:latin typeface="Arial"/>
                <a:cs typeface="Arial"/>
              </a:rPr>
              <a:t>herein are </a:t>
            </a:r>
            <a:r>
              <a:rPr sz="800" dirty="0">
                <a:solidFill>
                  <a:srgbClr val="52555A"/>
                </a:solidFill>
                <a:latin typeface="Arial"/>
                <a:cs typeface="Arial"/>
              </a:rPr>
              <a:t>confidential, </a:t>
            </a:r>
            <a:r>
              <a:rPr sz="800" spc="-5" dirty="0">
                <a:solidFill>
                  <a:srgbClr val="52555A"/>
                </a:solidFill>
                <a:latin typeface="Arial"/>
                <a:cs typeface="Arial"/>
              </a:rPr>
              <a:t>and </a:t>
            </a:r>
            <a:r>
              <a:rPr sz="800" dirty="0">
                <a:solidFill>
                  <a:srgbClr val="52555A"/>
                </a:solidFill>
                <a:latin typeface="Arial"/>
                <a:cs typeface="Arial"/>
              </a:rPr>
              <a:t>may </a:t>
            </a:r>
            <a:r>
              <a:rPr sz="800" spc="-5" dirty="0">
                <a:solidFill>
                  <a:srgbClr val="52555A"/>
                </a:solidFill>
                <a:latin typeface="Arial"/>
                <a:cs typeface="Arial"/>
              </a:rPr>
              <a:t>not be used,  reproduced or distributed without prior authorization of</a:t>
            </a:r>
            <a:r>
              <a:rPr sz="800" spc="150" dirty="0">
                <a:solidFill>
                  <a:srgbClr val="52555A"/>
                </a:solidFill>
                <a:latin typeface="Arial"/>
                <a:cs typeface="Arial"/>
              </a:rPr>
              <a:t> </a:t>
            </a:r>
            <a:r>
              <a:rPr sz="800" spc="-5" dirty="0">
                <a:solidFill>
                  <a:srgbClr val="52555A"/>
                </a:solidFill>
                <a:latin typeface="Arial"/>
                <a:cs typeface="Arial"/>
              </a:rPr>
              <a:t>TechnipFMC.</a:t>
            </a:r>
            <a:endParaRPr sz="800">
              <a:latin typeface="Arial"/>
              <a:cs typeface="Arial"/>
            </a:endParaRPr>
          </a:p>
        </p:txBody>
      </p:sp>
      <p:sp>
        <p:nvSpPr>
          <p:cNvPr id="3" name="object 3"/>
          <p:cNvSpPr/>
          <p:nvPr/>
        </p:nvSpPr>
        <p:spPr>
          <a:xfrm>
            <a:off x="6569964" y="0"/>
            <a:ext cx="5682995"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90" dirty="0"/>
              <a:t>ATS </a:t>
            </a:r>
            <a:r>
              <a:rPr spc="-5" dirty="0"/>
              <a:t>Form</a:t>
            </a:r>
            <a:r>
              <a:rPr spc="50" dirty="0"/>
              <a:t> </a:t>
            </a:r>
            <a:r>
              <a:rPr spc="-5" dirty="0"/>
              <a:t>Instruction</a:t>
            </a:r>
          </a:p>
        </p:txBody>
      </p:sp>
      <p:sp>
        <p:nvSpPr>
          <p:cNvPr id="5" name="object 5"/>
          <p:cNvSpPr txBox="1"/>
          <p:nvPr/>
        </p:nvSpPr>
        <p:spPr>
          <a:xfrm>
            <a:off x="736803" y="3176397"/>
            <a:ext cx="4525010" cy="192681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512C6C"/>
                </a:solidFill>
                <a:latin typeface="Arial"/>
                <a:cs typeface="Arial"/>
              </a:rPr>
              <a:t>- </a:t>
            </a:r>
            <a:r>
              <a:rPr sz="2800" b="1" spc="-5" dirty="0">
                <a:solidFill>
                  <a:srgbClr val="512C6C"/>
                </a:solidFill>
                <a:latin typeface="Arial"/>
                <a:cs typeface="Arial"/>
              </a:rPr>
              <a:t>what </a:t>
            </a:r>
            <a:r>
              <a:rPr sz="2800" spc="-5" dirty="0">
                <a:solidFill>
                  <a:srgbClr val="512C6C"/>
                </a:solidFill>
                <a:latin typeface="Arial"/>
                <a:cs typeface="Arial"/>
              </a:rPr>
              <a:t>and </a:t>
            </a:r>
            <a:r>
              <a:rPr sz="2800" b="1" spc="-10" dirty="0">
                <a:solidFill>
                  <a:srgbClr val="512C6C"/>
                </a:solidFill>
                <a:latin typeface="Arial"/>
                <a:cs typeface="Arial"/>
              </a:rPr>
              <a:t>how </a:t>
            </a:r>
            <a:r>
              <a:rPr sz="2800" spc="-5" dirty="0">
                <a:solidFill>
                  <a:srgbClr val="512C6C"/>
                </a:solidFill>
                <a:latin typeface="Arial"/>
                <a:cs typeface="Arial"/>
              </a:rPr>
              <a:t>to</a:t>
            </a:r>
            <a:r>
              <a:rPr sz="2800" spc="15" dirty="0">
                <a:solidFill>
                  <a:srgbClr val="512C6C"/>
                </a:solidFill>
                <a:latin typeface="Arial"/>
                <a:cs typeface="Arial"/>
              </a:rPr>
              <a:t> </a:t>
            </a:r>
            <a:r>
              <a:rPr sz="2800" spc="-5" dirty="0">
                <a:solidFill>
                  <a:srgbClr val="512C6C"/>
                </a:solidFill>
                <a:latin typeface="Arial"/>
                <a:cs typeface="Arial"/>
              </a:rPr>
              <a:t>complete</a:t>
            </a:r>
            <a:endParaRPr sz="2800" dirty="0">
              <a:latin typeface="Arial"/>
              <a:cs typeface="Arial"/>
            </a:endParaRPr>
          </a:p>
          <a:p>
            <a:pPr marL="12700">
              <a:lnSpc>
                <a:spcPct val="100000"/>
              </a:lnSpc>
              <a:spcBef>
                <a:spcPts val="2250"/>
              </a:spcBef>
            </a:pPr>
            <a:r>
              <a:rPr lang="en-US" dirty="0"/>
              <a:t>GSD-21-0017 Rev 0</a:t>
            </a:r>
          </a:p>
          <a:p>
            <a:pPr marL="12700">
              <a:lnSpc>
                <a:spcPct val="100000"/>
              </a:lnSpc>
            </a:pPr>
            <a:r>
              <a:rPr lang="en-US" dirty="0"/>
              <a:t>(This replaces GTF-GSOP-COR-21003-02)</a:t>
            </a:r>
          </a:p>
          <a:p>
            <a:pPr marL="12700">
              <a:lnSpc>
                <a:spcPct val="100000"/>
              </a:lnSpc>
              <a:spcBef>
                <a:spcPts val="2250"/>
              </a:spcBef>
            </a:pPr>
            <a:r>
              <a:rPr lang="en-US" sz="1800" dirty="0">
                <a:latin typeface="Arial"/>
                <a:cs typeface="Arial"/>
              </a:rPr>
              <a:t>December 2023</a:t>
            </a:r>
            <a:endParaRPr sz="1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471425-D52F-6904-FE97-F8DD882C8D54}"/>
              </a:ext>
            </a:extLst>
          </p:cNvPr>
          <p:cNvPicPr>
            <a:picLocks noChangeAspect="1"/>
          </p:cNvPicPr>
          <p:nvPr/>
        </p:nvPicPr>
        <p:blipFill>
          <a:blip r:embed="rId3"/>
          <a:stretch>
            <a:fillRect/>
          </a:stretch>
        </p:blipFill>
        <p:spPr>
          <a:xfrm>
            <a:off x="487679" y="1219200"/>
            <a:ext cx="5838825" cy="2628900"/>
          </a:xfrm>
          <a:prstGeom prst="rect">
            <a:avLst/>
          </a:prstGeom>
        </p:spPr>
      </p:pic>
      <p:sp>
        <p:nvSpPr>
          <p:cNvPr id="3" name="object 3"/>
          <p:cNvSpPr/>
          <p:nvPr/>
        </p:nvSpPr>
        <p:spPr>
          <a:xfrm>
            <a:off x="487680" y="914400"/>
            <a:ext cx="5986780" cy="2153920"/>
          </a:xfrm>
          <a:custGeom>
            <a:avLst/>
            <a:gdLst/>
            <a:ahLst/>
            <a:cxnLst/>
            <a:rect l="l" t="t" r="r" b="b"/>
            <a:pathLst>
              <a:path w="5986780" h="2153920">
                <a:moveTo>
                  <a:pt x="0" y="2153412"/>
                </a:moveTo>
                <a:lnTo>
                  <a:pt x="5986272" y="2153412"/>
                </a:lnTo>
                <a:lnTo>
                  <a:pt x="5986272" y="0"/>
                </a:lnTo>
                <a:lnTo>
                  <a:pt x="0" y="0"/>
                </a:lnTo>
                <a:lnTo>
                  <a:pt x="0" y="2153412"/>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1445513" y="3169666"/>
            <a:ext cx="5105400" cy="127000"/>
          </a:xfrm>
          <a:custGeom>
            <a:avLst/>
            <a:gdLst/>
            <a:ahLst/>
            <a:cxnLst/>
            <a:rect l="l" t="t" r="r" b="b"/>
            <a:pathLst>
              <a:path w="5105400" h="127000">
                <a:moveTo>
                  <a:pt x="76200" y="0"/>
                </a:moveTo>
                <a:lnTo>
                  <a:pt x="0" y="63500"/>
                </a:lnTo>
                <a:lnTo>
                  <a:pt x="76200" y="127000"/>
                </a:lnTo>
                <a:lnTo>
                  <a:pt x="76200" y="73406"/>
                </a:lnTo>
                <a:lnTo>
                  <a:pt x="63500" y="73406"/>
                </a:lnTo>
                <a:lnTo>
                  <a:pt x="63500" y="53594"/>
                </a:lnTo>
                <a:lnTo>
                  <a:pt x="76200" y="53594"/>
                </a:lnTo>
                <a:lnTo>
                  <a:pt x="76200" y="0"/>
                </a:lnTo>
                <a:close/>
              </a:path>
              <a:path w="5105400" h="127000">
                <a:moveTo>
                  <a:pt x="76200" y="53594"/>
                </a:moveTo>
                <a:lnTo>
                  <a:pt x="63500" y="53594"/>
                </a:lnTo>
                <a:lnTo>
                  <a:pt x="63500" y="73406"/>
                </a:lnTo>
                <a:lnTo>
                  <a:pt x="76200" y="73406"/>
                </a:lnTo>
                <a:lnTo>
                  <a:pt x="76200" y="53594"/>
                </a:lnTo>
                <a:close/>
              </a:path>
              <a:path w="5105400" h="127000">
                <a:moveTo>
                  <a:pt x="5105400" y="53594"/>
                </a:moveTo>
                <a:lnTo>
                  <a:pt x="76200" y="53594"/>
                </a:lnTo>
                <a:lnTo>
                  <a:pt x="76200" y="73406"/>
                </a:lnTo>
                <a:lnTo>
                  <a:pt x="5105400" y="73406"/>
                </a:lnTo>
                <a:lnTo>
                  <a:pt x="5105400" y="53594"/>
                </a:lnTo>
                <a:close/>
              </a:path>
            </a:pathLst>
          </a:custGeom>
          <a:solidFill>
            <a:srgbClr val="CA2C2F"/>
          </a:solidFill>
        </p:spPr>
        <p:txBody>
          <a:bodyPr wrap="square" lIns="0" tIns="0" rIns="0" bIns="0" rtlCol="0"/>
          <a:lstStyle/>
          <a:p>
            <a:endParaRPr/>
          </a:p>
        </p:txBody>
      </p:sp>
      <p:sp>
        <p:nvSpPr>
          <p:cNvPr id="5" name="object 5"/>
          <p:cNvSpPr/>
          <p:nvPr/>
        </p:nvSpPr>
        <p:spPr>
          <a:xfrm>
            <a:off x="6550914" y="1099566"/>
            <a:ext cx="5163820" cy="5301234"/>
          </a:xfrm>
          <a:custGeom>
            <a:avLst/>
            <a:gdLst/>
            <a:ahLst/>
            <a:cxnLst/>
            <a:rect l="l" t="t" r="r" b="b"/>
            <a:pathLst>
              <a:path w="5163820" h="4277995">
                <a:moveTo>
                  <a:pt x="0" y="4277868"/>
                </a:moveTo>
                <a:lnTo>
                  <a:pt x="5163312" y="4277868"/>
                </a:lnTo>
                <a:lnTo>
                  <a:pt x="5163312" y="0"/>
                </a:lnTo>
                <a:lnTo>
                  <a:pt x="0" y="0"/>
                </a:lnTo>
                <a:lnTo>
                  <a:pt x="0" y="4277868"/>
                </a:lnTo>
                <a:close/>
              </a:path>
            </a:pathLst>
          </a:custGeom>
          <a:ln w="19811">
            <a:solidFill>
              <a:srgbClr val="CA2C2F"/>
            </a:solidFill>
          </a:ln>
        </p:spPr>
        <p:txBody>
          <a:bodyPr wrap="square" lIns="0" tIns="0" rIns="0" bIns="0" rtlCol="0"/>
          <a:lstStyle/>
          <a:p>
            <a:endParaRPr/>
          </a:p>
        </p:txBody>
      </p:sp>
      <p:sp>
        <p:nvSpPr>
          <p:cNvPr id="6" name="object 6"/>
          <p:cNvSpPr txBox="1"/>
          <p:nvPr/>
        </p:nvSpPr>
        <p:spPr>
          <a:xfrm>
            <a:off x="6629145" y="1127252"/>
            <a:ext cx="4866005" cy="1951175"/>
          </a:xfrm>
          <a:prstGeom prst="rect">
            <a:avLst/>
          </a:prstGeom>
        </p:spPr>
        <p:txBody>
          <a:bodyPr vert="horz" wrap="square" lIns="0" tIns="12065" rIns="0" bIns="0" rtlCol="0">
            <a:spAutoFit/>
          </a:bodyPr>
          <a:lstStyle/>
          <a:p>
            <a:pPr marL="12700" marR="388620">
              <a:lnSpc>
                <a:spcPct val="100000"/>
              </a:lnSpc>
              <a:spcBef>
                <a:spcPts val="95"/>
              </a:spcBef>
            </a:pPr>
            <a:r>
              <a:rPr sz="1600" b="1" spc="-5" dirty="0">
                <a:solidFill>
                  <a:srgbClr val="972023"/>
                </a:solidFill>
                <a:latin typeface="Arial"/>
                <a:cs typeface="Arial"/>
              </a:rPr>
              <a:t>Only applicable </a:t>
            </a:r>
            <a:r>
              <a:rPr sz="1600" b="1" spc="-10" dirty="0">
                <a:solidFill>
                  <a:srgbClr val="972023"/>
                </a:solidFill>
                <a:latin typeface="Arial"/>
                <a:cs typeface="Arial"/>
              </a:rPr>
              <a:t>for </a:t>
            </a:r>
            <a:r>
              <a:rPr sz="1600" b="1" spc="-5" dirty="0">
                <a:solidFill>
                  <a:srgbClr val="972023"/>
                </a:solidFill>
                <a:latin typeface="Arial"/>
                <a:cs typeface="Arial"/>
              </a:rPr>
              <a:t>non-metallic materials and  lifting</a:t>
            </a:r>
            <a:r>
              <a:rPr sz="1600" b="1" spc="25" dirty="0">
                <a:solidFill>
                  <a:srgbClr val="972023"/>
                </a:solidFill>
                <a:latin typeface="Arial"/>
                <a:cs typeface="Arial"/>
              </a:rPr>
              <a:t> </a:t>
            </a:r>
            <a:r>
              <a:rPr sz="1600" b="1" spc="-20" dirty="0">
                <a:solidFill>
                  <a:srgbClr val="972023"/>
                </a:solidFill>
                <a:latin typeface="Arial"/>
                <a:cs typeface="Arial"/>
              </a:rPr>
              <a:t>tools/assy.</a:t>
            </a:r>
            <a:endParaRPr sz="1600" dirty="0">
              <a:latin typeface="Arial"/>
              <a:cs typeface="Arial"/>
            </a:endParaRPr>
          </a:p>
          <a:p>
            <a:pPr>
              <a:lnSpc>
                <a:spcPct val="100000"/>
              </a:lnSpc>
              <a:spcBef>
                <a:spcPts val="20"/>
              </a:spcBef>
            </a:pPr>
            <a:endParaRPr sz="1000" dirty="0">
              <a:latin typeface="Times New Roman"/>
              <a:cs typeface="Times New Roman"/>
            </a:endParaRPr>
          </a:p>
          <a:p>
            <a:pPr marL="12700">
              <a:lnSpc>
                <a:spcPct val="100000"/>
              </a:lnSpc>
            </a:pPr>
            <a:r>
              <a:rPr sz="1400" spc="-5" dirty="0">
                <a:solidFill>
                  <a:srgbClr val="972023"/>
                </a:solidFill>
                <a:latin typeface="Arial"/>
                <a:cs typeface="Arial"/>
              </a:rPr>
              <a:t>Enter certificate issue date for parts </a:t>
            </a:r>
            <a:r>
              <a:rPr sz="1400" spc="-10" dirty="0">
                <a:solidFill>
                  <a:srgbClr val="972023"/>
                </a:solidFill>
                <a:latin typeface="Arial"/>
                <a:cs typeface="Arial"/>
              </a:rPr>
              <a:t>with</a:t>
            </a:r>
            <a:r>
              <a:rPr sz="1400" spc="75" dirty="0">
                <a:solidFill>
                  <a:srgbClr val="972023"/>
                </a:solidFill>
                <a:latin typeface="Arial"/>
                <a:cs typeface="Arial"/>
              </a:rPr>
              <a:t> </a:t>
            </a:r>
            <a:r>
              <a:rPr sz="1400" spc="-5" dirty="0">
                <a:solidFill>
                  <a:srgbClr val="972023"/>
                </a:solidFill>
                <a:latin typeface="Arial"/>
                <a:cs typeface="Arial"/>
              </a:rPr>
              <a:t>lifting</a:t>
            </a:r>
            <a:endParaRPr sz="1400" dirty="0">
              <a:latin typeface="Arial"/>
              <a:cs typeface="Arial"/>
            </a:endParaRPr>
          </a:p>
          <a:p>
            <a:pPr marL="12700">
              <a:lnSpc>
                <a:spcPct val="100000"/>
              </a:lnSpc>
            </a:pPr>
            <a:r>
              <a:rPr sz="1400" spc="-5" dirty="0">
                <a:solidFill>
                  <a:srgbClr val="972023"/>
                </a:solidFill>
                <a:latin typeface="Arial"/>
                <a:cs typeface="Arial"/>
              </a:rPr>
              <a:t>certificate</a:t>
            </a:r>
            <a:r>
              <a:rPr sz="1400" spc="-10" dirty="0">
                <a:solidFill>
                  <a:srgbClr val="972023"/>
                </a:solidFill>
                <a:latin typeface="Arial"/>
                <a:cs typeface="Arial"/>
              </a:rPr>
              <a:t> </a:t>
            </a:r>
            <a:r>
              <a:rPr sz="1400" spc="-5" dirty="0">
                <a:solidFill>
                  <a:srgbClr val="972023"/>
                </a:solidFill>
                <a:latin typeface="Arial"/>
                <a:cs typeface="Arial"/>
              </a:rPr>
              <a:t>requirement:</a:t>
            </a:r>
            <a:endParaRPr sz="1400" dirty="0">
              <a:latin typeface="Arial"/>
              <a:cs typeface="Arial"/>
            </a:endParaRPr>
          </a:p>
          <a:p>
            <a:pPr marL="12700">
              <a:lnSpc>
                <a:spcPct val="100000"/>
              </a:lnSpc>
              <a:spcBef>
                <a:spcPts val="5"/>
              </a:spcBef>
            </a:pPr>
            <a:r>
              <a:rPr sz="1400" spc="-5" dirty="0">
                <a:solidFill>
                  <a:srgbClr val="972023"/>
                </a:solidFill>
                <a:latin typeface="Arial"/>
                <a:cs typeface="Arial"/>
              </a:rPr>
              <a:t>Enter the oldest date if multiple items in the</a:t>
            </a:r>
            <a:r>
              <a:rPr sz="1400" spc="100" dirty="0">
                <a:solidFill>
                  <a:srgbClr val="972023"/>
                </a:solidFill>
                <a:latin typeface="Arial"/>
                <a:cs typeface="Arial"/>
              </a:rPr>
              <a:t> </a:t>
            </a:r>
            <a:r>
              <a:rPr sz="1400" spc="-20" dirty="0">
                <a:solidFill>
                  <a:srgbClr val="972023"/>
                </a:solidFill>
                <a:latin typeface="Arial"/>
                <a:cs typeface="Arial"/>
              </a:rPr>
              <a:t>assembly.</a:t>
            </a:r>
            <a:endParaRPr sz="1400" dirty="0">
              <a:latin typeface="Arial"/>
              <a:cs typeface="Arial"/>
            </a:endParaRPr>
          </a:p>
          <a:p>
            <a:pPr>
              <a:lnSpc>
                <a:spcPct val="100000"/>
              </a:lnSpc>
              <a:spcBef>
                <a:spcPts val="20"/>
              </a:spcBef>
            </a:pPr>
            <a:endParaRPr sz="1000" dirty="0">
              <a:latin typeface="Times New Roman"/>
              <a:cs typeface="Times New Roman"/>
            </a:endParaRPr>
          </a:p>
          <a:p>
            <a:pPr marL="12700" marR="426720">
              <a:lnSpc>
                <a:spcPct val="100000"/>
              </a:lnSpc>
            </a:pPr>
            <a:r>
              <a:rPr sz="1400" spc="-5" dirty="0">
                <a:solidFill>
                  <a:srgbClr val="972023"/>
                </a:solidFill>
                <a:latin typeface="Arial"/>
                <a:cs typeface="Arial"/>
              </a:rPr>
              <a:t>For perishable parts (seals, fluids, etc.), enter the  oldest production (cure) date for</a:t>
            </a:r>
            <a:r>
              <a:rPr sz="1400" spc="50" dirty="0">
                <a:solidFill>
                  <a:srgbClr val="972023"/>
                </a:solidFill>
                <a:latin typeface="Arial"/>
                <a:cs typeface="Arial"/>
              </a:rPr>
              <a:t> </a:t>
            </a:r>
            <a:r>
              <a:rPr sz="1400" spc="-5" dirty="0">
                <a:solidFill>
                  <a:srgbClr val="972023"/>
                </a:solidFill>
                <a:latin typeface="Arial"/>
                <a:cs typeface="Arial"/>
              </a:rPr>
              <a:t>kits:</a:t>
            </a:r>
            <a:endParaRPr sz="1400" dirty="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10</a:t>
            </a:fld>
            <a:endParaRPr spc="-5" dirty="0"/>
          </a:p>
        </p:txBody>
      </p:sp>
      <p:graphicFrame>
        <p:nvGraphicFramePr>
          <p:cNvPr id="7" name="object 7"/>
          <p:cNvGraphicFramePr>
            <a:graphicFrameLocks noGrp="1"/>
          </p:cNvGraphicFramePr>
          <p:nvPr>
            <p:extLst>
              <p:ext uri="{D42A27DB-BD31-4B8C-83A1-F6EECF244321}">
                <p14:modId xmlns:p14="http://schemas.microsoft.com/office/powerpoint/2010/main" val="2868001591"/>
              </p:ext>
            </p:extLst>
          </p:nvPr>
        </p:nvGraphicFramePr>
        <p:xfrm>
          <a:off x="6564375" y="3135145"/>
          <a:ext cx="2276475" cy="957579"/>
        </p:xfrm>
        <a:graphic>
          <a:graphicData uri="http://schemas.openxmlformats.org/drawingml/2006/table">
            <a:tbl>
              <a:tblPr firstRow="1" bandRow="1">
                <a:tableStyleId>{2D5ABB26-0587-4C30-8999-92F81FD0307C}</a:tableStyleId>
              </a:tblPr>
              <a:tblGrid>
                <a:gridCol w="855980">
                  <a:extLst>
                    <a:ext uri="{9D8B030D-6E8A-4147-A177-3AD203B41FA5}">
                      <a16:colId xmlns:a16="http://schemas.microsoft.com/office/drawing/2014/main" val="20000"/>
                    </a:ext>
                  </a:extLst>
                </a:gridCol>
                <a:gridCol w="231775">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tblGrid>
              <a:tr h="235585">
                <a:tc>
                  <a:txBody>
                    <a:bodyPr/>
                    <a:lstStyle/>
                    <a:p>
                      <a:pPr marR="17780" algn="ctr">
                        <a:lnSpc>
                          <a:spcPts val="1755"/>
                        </a:lnSpc>
                      </a:pPr>
                      <a:r>
                        <a:rPr sz="1400" spc="-5" dirty="0">
                          <a:solidFill>
                            <a:srgbClr val="972023"/>
                          </a:solidFill>
                          <a:latin typeface="Arial"/>
                          <a:cs typeface="Arial"/>
                        </a:rPr>
                        <a:t>Cure</a:t>
                      </a:r>
                      <a:r>
                        <a:rPr sz="1400" spc="-50" dirty="0">
                          <a:solidFill>
                            <a:srgbClr val="972023"/>
                          </a:solidFill>
                          <a:latin typeface="Arial"/>
                          <a:cs typeface="Arial"/>
                        </a:rPr>
                        <a:t> </a:t>
                      </a:r>
                      <a:r>
                        <a:rPr sz="1400" spc="-10" dirty="0">
                          <a:solidFill>
                            <a:srgbClr val="972023"/>
                          </a:solidFill>
                          <a:latin typeface="Arial"/>
                          <a:cs typeface="Arial"/>
                        </a:rPr>
                        <a:t>Q1</a:t>
                      </a:r>
                      <a:endParaRPr sz="1400">
                        <a:latin typeface="Arial"/>
                        <a:cs typeface="Arial"/>
                      </a:endParaRPr>
                    </a:p>
                  </a:txBody>
                  <a:tcPr marL="0" marR="0" marT="0" marB="0"/>
                </a:tc>
                <a:tc>
                  <a:txBody>
                    <a:bodyPr/>
                    <a:lstStyle/>
                    <a:p>
                      <a:pPr marL="57785">
                        <a:lnSpc>
                          <a:spcPts val="1755"/>
                        </a:lnSpc>
                      </a:pPr>
                      <a:r>
                        <a:rPr sz="1400" dirty="0">
                          <a:solidFill>
                            <a:srgbClr val="972023"/>
                          </a:solidFill>
                          <a:latin typeface="Arial"/>
                          <a:cs typeface="Arial"/>
                        </a:rPr>
                        <a:t>=</a:t>
                      </a:r>
                      <a:endParaRPr sz="1400" dirty="0">
                        <a:latin typeface="Arial"/>
                        <a:cs typeface="Arial"/>
                      </a:endParaRPr>
                    </a:p>
                  </a:txBody>
                  <a:tcPr marL="0" marR="0" marT="0" marB="0"/>
                </a:tc>
                <a:tc>
                  <a:txBody>
                    <a:bodyPr/>
                    <a:lstStyle/>
                    <a:p>
                      <a:pPr marL="24130" algn="ctr">
                        <a:lnSpc>
                          <a:spcPts val="1755"/>
                        </a:lnSpc>
                      </a:pPr>
                      <a:r>
                        <a:rPr sz="1400" spc="-25" dirty="0">
                          <a:solidFill>
                            <a:srgbClr val="972023"/>
                          </a:solidFill>
                          <a:latin typeface="Arial"/>
                          <a:cs typeface="Arial"/>
                        </a:rPr>
                        <a:t>YYYY-01-01</a:t>
                      </a:r>
                      <a:endParaRPr sz="1400">
                        <a:latin typeface="Arial"/>
                        <a:cs typeface="Arial"/>
                      </a:endParaRPr>
                    </a:p>
                  </a:txBody>
                  <a:tcPr marL="0" marR="0" marT="0" marB="0"/>
                </a:tc>
                <a:extLst>
                  <a:ext uri="{0D108BD9-81ED-4DB2-BD59-A6C34878D82A}">
                    <a16:rowId xmlns:a16="http://schemas.microsoft.com/office/drawing/2014/main" val="10000"/>
                  </a:ext>
                </a:extLst>
              </a:tr>
              <a:tr h="243840">
                <a:tc>
                  <a:txBody>
                    <a:bodyPr/>
                    <a:lstStyle/>
                    <a:p>
                      <a:pPr marR="18415" algn="ctr">
                        <a:lnSpc>
                          <a:spcPts val="1820"/>
                        </a:lnSpc>
                      </a:pPr>
                      <a:r>
                        <a:rPr sz="1400" spc="-5" dirty="0">
                          <a:solidFill>
                            <a:srgbClr val="972023"/>
                          </a:solidFill>
                          <a:latin typeface="Arial"/>
                          <a:cs typeface="Arial"/>
                        </a:rPr>
                        <a:t>Cure</a:t>
                      </a:r>
                      <a:r>
                        <a:rPr sz="1400" spc="-50" dirty="0">
                          <a:solidFill>
                            <a:srgbClr val="972023"/>
                          </a:solidFill>
                          <a:latin typeface="Arial"/>
                          <a:cs typeface="Arial"/>
                        </a:rPr>
                        <a:t> </a:t>
                      </a:r>
                      <a:r>
                        <a:rPr sz="1400" spc="-10" dirty="0">
                          <a:solidFill>
                            <a:srgbClr val="972023"/>
                          </a:solidFill>
                          <a:latin typeface="Arial"/>
                          <a:cs typeface="Arial"/>
                        </a:rPr>
                        <a:t>Q2</a:t>
                      </a:r>
                      <a:endParaRPr sz="1400">
                        <a:latin typeface="Arial"/>
                        <a:cs typeface="Arial"/>
                      </a:endParaRPr>
                    </a:p>
                  </a:txBody>
                  <a:tcPr marL="0" marR="0" marT="0" marB="0"/>
                </a:tc>
                <a:tc>
                  <a:txBody>
                    <a:bodyPr/>
                    <a:lstStyle/>
                    <a:p>
                      <a:pPr marL="57150">
                        <a:lnSpc>
                          <a:spcPts val="1820"/>
                        </a:lnSpc>
                      </a:pPr>
                      <a:r>
                        <a:rPr sz="1400" dirty="0">
                          <a:solidFill>
                            <a:srgbClr val="972023"/>
                          </a:solidFill>
                          <a:latin typeface="Arial"/>
                          <a:cs typeface="Arial"/>
                        </a:rPr>
                        <a:t>=</a:t>
                      </a:r>
                      <a:endParaRPr sz="1400">
                        <a:latin typeface="Arial"/>
                        <a:cs typeface="Arial"/>
                      </a:endParaRPr>
                    </a:p>
                  </a:txBody>
                  <a:tcPr marL="0" marR="0" marT="0" marB="0"/>
                </a:tc>
                <a:tc>
                  <a:txBody>
                    <a:bodyPr/>
                    <a:lstStyle/>
                    <a:p>
                      <a:pPr marL="24130" algn="ctr">
                        <a:lnSpc>
                          <a:spcPts val="1820"/>
                        </a:lnSpc>
                      </a:pPr>
                      <a:r>
                        <a:rPr sz="1400" spc="-25" dirty="0">
                          <a:solidFill>
                            <a:srgbClr val="972023"/>
                          </a:solidFill>
                          <a:latin typeface="Arial"/>
                          <a:cs typeface="Arial"/>
                        </a:rPr>
                        <a:t>YYYY-04-01</a:t>
                      </a:r>
                      <a:endParaRPr sz="1400">
                        <a:latin typeface="Arial"/>
                        <a:cs typeface="Arial"/>
                      </a:endParaRPr>
                    </a:p>
                  </a:txBody>
                  <a:tcPr marL="0" marR="0" marT="0" marB="0"/>
                </a:tc>
                <a:extLst>
                  <a:ext uri="{0D108BD9-81ED-4DB2-BD59-A6C34878D82A}">
                    <a16:rowId xmlns:a16="http://schemas.microsoft.com/office/drawing/2014/main" val="10001"/>
                  </a:ext>
                </a:extLst>
              </a:tr>
              <a:tr h="243204">
                <a:tc>
                  <a:txBody>
                    <a:bodyPr/>
                    <a:lstStyle/>
                    <a:p>
                      <a:pPr marR="18415" algn="ctr">
                        <a:lnSpc>
                          <a:spcPts val="1820"/>
                        </a:lnSpc>
                      </a:pPr>
                      <a:r>
                        <a:rPr sz="1400" spc="-5" dirty="0">
                          <a:solidFill>
                            <a:srgbClr val="972023"/>
                          </a:solidFill>
                          <a:latin typeface="Arial"/>
                          <a:cs typeface="Arial"/>
                        </a:rPr>
                        <a:t>Cure</a:t>
                      </a:r>
                      <a:r>
                        <a:rPr sz="1400" spc="-50" dirty="0">
                          <a:solidFill>
                            <a:srgbClr val="972023"/>
                          </a:solidFill>
                          <a:latin typeface="Arial"/>
                          <a:cs typeface="Arial"/>
                        </a:rPr>
                        <a:t> </a:t>
                      </a:r>
                      <a:r>
                        <a:rPr sz="1400" spc="-10" dirty="0">
                          <a:solidFill>
                            <a:srgbClr val="972023"/>
                          </a:solidFill>
                          <a:latin typeface="Arial"/>
                          <a:cs typeface="Arial"/>
                        </a:rPr>
                        <a:t>Q3</a:t>
                      </a:r>
                      <a:endParaRPr sz="1400" dirty="0">
                        <a:latin typeface="Arial"/>
                        <a:cs typeface="Arial"/>
                      </a:endParaRPr>
                    </a:p>
                  </a:txBody>
                  <a:tcPr marL="0" marR="0" marT="0" marB="0"/>
                </a:tc>
                <a:tc>
                  <a:txBody>
                    <a:bodyPr/>
                    <a:lstStyle/>
                    <a:p>
                      <a:pPr marL="57150">
                        <a:lnSpc>
                          <a:spcPts val="1820"/>
                        </a:lnSpc>
                      </a:pPr>
                      <a:r>
                        <a:rPr sz="1400" dirty="0">
                          <a:solidFill>
                            <a:srgbClr val="972023"/>
                          </a:solidFill>
                          <a:latin typeface="Arial"/>
                          <a:cs typeface="Arial"/>
                        </a:rPr>
                        <a:t>=</a:t>
                      </a:r>
                      <a:endParaRPr sz="1400">
                        <a:latin typeface="Arial"/>
                        <a:cs typeface="Arial"/>
                      </a:endParaRPr>
                    </a:p>
                  </a:txBody>
                  <a:tcPr marL="0" marR="0" marT="0" marB="0"/>
                </a:tc>
                <a:tc>
                  <a:txBody>
                    <a:bodyPr/>
                    <a:lstStyle/>
                    <a:p>
                      <a:pPr marL="24130" algn="ctr">
                        <a:lnSpc>
                          <a:spcPts val="1820"/>
                        </a:lnSpc>
                      </a:pPr>
                      <a:r>
                        <a:rPr sz="1400" spc="-25" dirty="0">
                          <a:solidFill>
                            <a:srgbClr val="972023"/>
                          </a:solidFill>
                          <a:latin typeface="Arial"/>
                          <a:cs typeface="Arial"/>
                        </a:rPr>
                        <a:t>YYYY-07-01</a:t>
                      </a:r>
                      <a:endParaRPr sz="1400" dirty="0">
                        <a:latin typeface="Arial"/>
                        <a:cs typeface="Arial"/>
                      </a:endParaRPr>
                    </a:p>
                  </a:txBody>
                  <a:tcPr marL="0" marR="0" marT="0" marB="0"/>
                </a:tc>
                <a:extLst>
                  <a:ext uri="{0D108BD9-81ED-4DB2-BD59-A6C34878D82A}">
                    <a16:rowId xmlns:a16="http://schemas.microsoft.com/office/drawing/2014/main" val="10002"/>
                  </a:ext>
                </a:extLst>
              </a:tr>
              <a:tr h="234950">
                <a:tc>
                  <a:txBody>
                    <a:bodyPr/>
                    <a:lstStyle/>
                    <a:p>
                      <a:pPr marR="18415" algn="ctr">
                        <a:lnSpc>
                          <a:spcPts val="1750"/>
                        </a:lnSpc>
                      </a:pPr>
                      <a:r>
                        <a:rPr lang="en-IN" sz="1400" spc="-5" dirty="0">
                          <a:solidFill>
                            <a:srgbClr val="972023"/>
                          </a:solidFill>
                          <a:latin typeface="Arial"/>
                          <a:cs typeface="Arial"/>
                        </a:rPr>
                        <a:t>Cure</a:t>
                      </a:r>
                      <a:r>
                        <a:rPr lang="en-IN" sz="1400" spc="-50" dirty="0">
                          <a:solidFill>
                            <a:srgbClr val="972023"/>
                          </a:solidFill>
                          <a:latin typeface="Arial"/>
                          <a:cs typeface="Arial"/>
                        </a:rPr>
                        <a:t> </a:t>
                      </a:r>
                      <a:r>
                        <a:rPr lang="en-IN" sz="1400" spc="-10" dirty="0">
                          <a:solidFill>
                            <a:srgbClr val="972023"/>
                          </a:solidFill>
                          <a:latin typeface="Arial"/>
                          <a:cs typeface="Arial"/>
                        </a:rPr>
                        <a:t>Q4</a:t>
                      </a:r>
                      <a:endParaRPr lang="en-IN" sz="1400" dirty="0">
                        <a:latin typeface="Arial"/>
                        <a:cs typeface="Arial"/>
                      </a:endParaRPr>
                    </a:p>
                  </a:txBody>
                  <a:tcPr marL="0" marR="0" marT="0" marB="0"/>
                </a:tc>
                <a:tc>
                  <a:txBody>
                    <a:bodyPr/>
                    <a:lstStyle/>
                    <a:p>
                      <a:pPr marL="57150">
                        <a:lnSpc>
                          <a:spcPts val="1750"/>
                        </a:lnSpc>
                      </a:pPr>
                      <a:r>
                        <a:rPr sz="1400" dirty="0">
                          <a:solidFill>
                            <a:srgbClr val="972023"/>
                          </a:solidFill>
                          <a:latin typeface="Arial"/>
                          <a:cs typeface="Arial"/>
                        </a:rPr>
                        <a:t>=</a:t>
                      </a:r>
                      <a:endParaRPr sz="1400" dirty="0">
                        <a:latin typeface="Arial"/>
                        <a:cs typeface="Arial"/>
                      </a:endParaRPr>
                    </a:p>
                  </a:txBody>
                  <a:tcPr marL="0" marR="0" marT="0" marB="0"/>
                </a:tc>
                <a:tc>
                  <a:txBody>
                    <a:bodyPr/>
                    <a:lstStyle/>
                    <a:p>
                      <a:pPr marL="24130" algn="ctr">
                        <a:lnSpc>
                          <a:spcPts val="1750"/>
                        </a:lnSpc>
                      </a:pPr>
                      <a:r>
                        <a:rPr sz="1400" spc="-25" dirty="0">
                          <a:solidFill>
                            <a:srgbClr val="972023"/>
                          </a:solidFill>
                          <a:latin typeface="Arial"/>
                          <a:cs typeface="Arial"/>
                        </a:rPr>
                        <a:t>YYYY-10-01</a:t>
                      </a:r>
                      <a:endParaRPr sz="1400" dirty="0">
                        <a:latin typeface="Arial"/>
                        <a:cs typeface="Arial"/>
                      </a:endParaRPr>
                    </a:p>
                  </a:txBody>
                  <a:tcPr marL="0" marR="0" marT="0" marB="0"/>
                </a:tc>
                <a:extLst>
                  <a:ext uri="{0D108BD9-81ED-4DB2-BD59-A6C34878D82A}">
                    <a16:rowId xmlns:a16="http://schemas.microsoft.com/office/drawing/2014/main" val="10003"/>
                  </a:ext>
                </a:extLst>
              </a:tr>
            </a:tbl>
          </a:graphicData>
        </a:graphic>
      </p:graphicFrame>
      <p:sp>
        <p:nvSpPr>
          <p:cNvPr id="8" name="object 8"/>
          <p:cNvSpPr txBox="1"/>
          <p:nvPr/>
        </p:nvSpPr>
        <p:spPr>
          <a:xfrm>
            <a:off x="6624551" y="5912147"/>
            <a:ext cx="4916954" cy="227626"/>
          </a:xfrm>
          <a:prstGeom prst="rect">
            <a:avLst/>
          </a:prstGeom>
        </p:spPr>
        <p:txBody>
          <a:bodyPr vert="horz" wrap="square" lIns="0" tIns="12065" rIns="0" bIns="0" rtlCol="0">
            <a:spAutoFit/>
          </a:bodyPr>
          <a:lstStyle/>
          <a:p>
            <a:pPr marL="12700" marR="5080">
              <a:lnSpc>
                <a:spcPct val="100000"/>
              </a:lnSpc>
              <a:spcBef>
                <a:spcPts val="95"/>
              </a:spcBef>
            </a:pPr>
            <a:r>
              <a:rPr sz="1400" spc="-5" dirty="0">
                <a:solidFill>
                  <a:srgbClr val="972023"/>
                </a:solidFill>
                <a:latin typeface="Arial"/>
                <a:cs typeface="Arial"/>
              </a:rPr>
              <a:t>Date format is fixed to be ISO 8601 compliant:  </a:t>
            </a:r>
            <a:r>
              <a:rPr sz="1400" spc="-30" dirty="0">
                <a:solidFill>
                  <a:srgbClr val="972023"/>
                </a:solidFill>
                <a:latin typeface="Arial"/>
                <a:cs typeface="Arial"/>
              </a:rPr>
              <a:t>YYYY-MM-DD</a:t>
            </a:r>
            <a:endParaRPr sz="1400" dirty="0">
              <a:latin typeface="Arial"/>
              <a:cs typeface="Arial"/>
            </a:endParaRPr>
          </a:p>
        </p:txBody>
      </p:sp>
      <p:sp>
        <p:nvSpPr>
          <p:cNvPr id="9" name="object 9"/>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graphicFrame>
        <p:nvGraphicFramePr>
          <p:cNvPr id="12" name="object 7">
            <a:extLst>
              <a:ext uri="{FF2B5EF4-FFF2-40B4-BE49-F238E27FC236}">
                <a16:creationId xmlns:a16="http://schemas.microsoft.com/office/drawing/2014/main" id="{C902754C-FA68-437C-B409-6202542EBC0F}"/>
              </a:ext>
            </a:extLst>
          </p:cNvPr>
          <p:cNvGraphicFramePr>
            <a:graphicFrameLocks noGrp="1"/>
          </p:cNvGraphicFramePr>
          <p:nvPr>
            <p:extLst>
              <p:ext uri="{D42A27DB-BD31-4B8C-83A1-F6EECF244321}">
                <p14:modId xmlns:p14="http://schemas.microsoft.com/office/powerpoint/2010/main" val="1529422089"/>
              </p:ext>
            </p:extLst>
          </p:nvPr>
        </p:nvGraphicFramePr>
        <p:xfrm>
          <a:off x="6634458" y="4528821"/>
          <a:ext cx="2344526" cy="947229"/>
        </p:xfrm>
        <a:graphic>
          <a:graphicData uri="http://schemas.openxmlformats.org/drawingml/2006/table">
            <a:tbl>
              <a:tblPr firstRow="1" bandRow="1">
                <a:tableStyleId>{2D5ABB26-0587-4C30-8999-92F81FD0307C}</a:tableStyleId>
              </a:tblPr>
              <a:tblGrid>
                <a:gridCol w="923532">
                  <a:extLst>
                    <a:ext uri="{9D8B030D-6E8A-4147-A177-3AD203B41FA5}">
                      <a16:colId xmlns:a16="http://schemas.microsoft.com/office/drawing/2014/main" val="20000"/>
                    </a:ext>
                  </a:extLst>
                </a:gridCol>
                <a:gridCol w="196740">
                  <a:extLst>
                    <a:ext uri="{9D8B030D-6E8A-4147-A177-3AD203B41FA5}">
                      <a16:colId xmlns:a16="http://schemas.microsoft.com/office/drawing/2014/main" val="20001"/>
                    </a:ext>
                  </a:extLst>
                </a:gridCol>
                <a:gridCol w="1224254">
                  <a:extLst>
                    <a:ext uri="{9D8B030D-6E8A-4147-A177-3AD203B41FA5}">
                      <a16:colId xmlns:a16="http://schemas.microsoft.com/office/drawing/2014/main" val="20002"/>
                    </a:ext>
                  </a:extLst>
                </a:gridCol>
              </a:tblGrid>
              <a:tr h="235585">
                <a:tc>
                  <a:txBody>
                    <a:bodyPr/>
                    <a:lstStyle/>
                    <a:p>
                      <a:pPr marR="17780" algn="l">
                        <a:lnSpc>
                          <a:spcPts val="1755"/>
                        </a:lnSpc>
                      </a:pPr>
                      <a:r>
                        <a:rPr sz="1400" spc="-5" dirty="0">
                          <a:solidFill>
                            <a:srgbClr val="972023"/>
                          </a:solidFill>
                          <a:latin typeface="Arial"/>
                          <a:cs typeface="Arial"/>
                        </a:rPr>
                        <a:t>Cure</a:t>
                      </a:r>
                      <a:r>
                        <a:rPr sz="1400" spc="-50" dirty="0">
                          <a:solidFill>
                            <a:srgbClr val="972023"/>
                          </a:solidFill>
                          <a:latin typeface="Arial"/>
                          <a:cs typeface="Arial"/>
                        </a:rPr>
                        <a:t> </a:t>
                      </a:r>
                      <a:r>
                        <a:rPr lang="en-US" sz="1400" spc="-10" dirty="0">
                          <a:solidFill>
                            <a:srgbClr val="972023"/>
                          </a:solidFill>
                          <a:latin typeface="Arial"/>
                          <a:cs typeface="Arial"/>
                        </a:rPr>
                        <a:t>M</a:t>
                      </a:r>
                      <a:r>
                        <a:rPr sz="1400" spc="-10" dirty="0">
                          <a:solidFill>
                            <a:srgbClr val="972023"/>
                          </a:solidFill>
                          <a:latin typeface="Arial"/>
                          <a:cs typeface="Arial"/>
                        </a:rPr>
                        <a:t>1</a:t>
                      </a:r>
                      <a:endParaRPr sz="1400" dirty="0">
                        <a:latin typeface="Arial"/>
                        <a:cs typeface="Arial"/>
                      </a:endParaRPr>
                    </a:p>
                  </a:txBody>
                  <a:tcPr marL="0" marR="0" marT="0" marB="0"/>
                </a:tc>
                <a:tc>
                  <a:txBody>
                    <a:bodyPr/>
                    <a:lstStyle/>
                    <a:p>
                      <a:pPr marL="57785" algn="l">
                        <a:lnSpc>
                          <a:spcPts val="1755"/>
                        </a:lnSpc>
                      </a:pPr>
                      <a:r>
                        <a:rPr sz="1400" dirty="0">
                          <a:solidFill>
                            <a:srgbClr val="972023"/>
                          </a:solidFill>
                          <a:latin typeface="Arial"/>
                          <a:cs typeface="Arial"/>
                        </a:rPr>
                        <a:t>=</a:t>
                      </a:r>
                      <a:endParaRPr sz="1400">
                        <a:latin typeface="Arial"/>
                        <a:cs typeface="Arial"/>
                      </a:endParaRPr>
                    </a:p>
                  </a:txBody>
                  <a:tcPr marL="0" marR="0" marT="0" marB="0"/>
                </a:tc>
                <a:tc>
                  <a:txBody>
                    <a:bodyPr/>
                    <a:lstStyle/>
                    <a:p>
                      <a:pPr marL="24130" algn="l">
                        <a:lnSpc>
                          <a:spcPts val="1755"/>
                        </a:lnSpc>
                      </a:pPr>
                      <a:r>
                        <a:rPr sz="1400" spc="-25" dirty="0">
                          <a:solidFill>
                            <a:srgbClr val="972023"/>
                          </a:solidFill>
                          <a:latin typeface="Arial"/>
                          <a:cs typeface="Arial"/>
                        </a:rPr>
                        <a:t>YYYY-01-01</a:t>
                      </a:r>
                      <a:endParaRPr sz="1400" dirty="0">
                        <a:latin typeface="Arial"/>
                        <a:cs typeface="Arial"/>
                      </a:endParaRPr>
                    </a:p>
                  </a:txBody>
                  <a:tcPr marL="0" marR="0" marT="0" marB="0"/>
                </a:tc>
                <a:extLst>
                  <a:ext uri="{0D108BD9-81ED-4DB2-BD59-A6C34878D82A}">
                    <a16:rowId xmlns:a16="http://schemas.microsoft.com/office/drawing/2014/main" val="10000"/>
                  </a:ext>
                </a:extLst>
              </a:tr>
              <a:tr h="264794">
                <a:tc>
                  <a:txBody>
                    <a:bodyPr/>
                    <a:lstStyle/>
                    <a:p>
                      <a:pPr marR="18415" algn="l">
                        <a:lnSpc>
                          <a:spcPts val="1820"/>
                        </a:lnSpc>
                      </a:pPr>
                      <a:r>
                        <a:rPr sz="1400" spc="-5" dirty="0">
                          <a:solidFill>
                            <a:srgbClr val="972023"/>
                          </a:solidFill>
                          <a:latin typeface="Arial"/>
                          <a:cs typeface="Arial"/>
                        </a:rPr>
                        <a:t>Cure</a:t>
                      </a:r>
                      <a:r>
                        <a:rPr sz="1400" spc="-50" dirty="0">
                          <a:solidFill>
                            <a:srgbClr val="972023"/>
                          </a:solidFill>
                          <a:latin typeface="Arial"/>
                          <a:cs typeface="Arial"/>
                        </a:rPr>
                        <a:t> </a:t>
                      </a:r>
                      <a:r>
                        <a:rPr lang="en-US" sz="1400" spc="-10" dirty="0">
                          <a:solidFill>
                            <a:srgbClr val="972023"/>
                          </a:solidFill>
                          <a:latin typeface="Arial"/>
                          <a:cs typeface="Arial"/>
                        </a:rPr>
                        <a:t>M</a:t>
                      </a:r>
                      <a:r>
                        <a:rPr sz="1400" spc="-10" dirty="0">
                          <a:solidFill>
                            <a:srgbClr val="972023"/>
                          </a:solidFill>
                          <a:latin typeface="Arial"/>
                          <a:cs typeface="Arial"/>
                        </a:rPr>
                        <a:t>2</a:t>
                      </a:r>
                      <a:endParaRPr sz="1400" dirty="0">
                        <a:latin typeface="Arial"/>
                        <a:cs typeface="Arial"/>
                      </a:endParaRPr>
                    </a:p>
                  </a:txBody>
                  <a:tcPr marL="0" marR="0" marT="0" marB="0"/>
                </a:tc>
                <a:tc>
                  <a:txBody>
                    <a:bodyPr/>
                    <a:lstStyle/>
                    <a:p>
                      <a:pPr marL="57150" algn="l">
                        <a:lnSpc>
                          <a:spcPts val="1820"/>
                        </a:lnSpc>
                      </a:pPr>
                      <a:r>
                        <a:rPr sz="1400" dirty="0">
                          <a:solidFill>
                            <a:srgbClr val="972023"/>
                          </a:solidFill>
                          <a:latin typeface="Arial"/>
                          <a:cs typeface="Arial"/>
                        </a:rPr>
                        <a:t>=</a:t>
                      </a:r>
                      <a:endParaRPr sz="1400" dirty="0">
                        <a:latin typeface="Arial"/>
                        <a:cs typeface="Arial"/>
                      </a:endParaRPr>
                    </a:p>
                  </a:txBody>
                  <a:tcPr marL="0" marR="0" marT="0" marB="0"/>
                </a:tc>
                <a:tc>
                  <a:txBody>
                    <a:bodyPr/>
                    <a:lstStyle/>
                    <a:p>
                      <a:pPr marL="24130" algn="l">
                        <a:lnSpc>
                          <a:spcPts val="1820"/>
                        </a:lnSpc>
                      </a:pPr>
                      <a:r>
                        <a:rPr sz="1400" spc="-25" dirty="0">
                          <a:solidFill>
                            <a:srgbClr val="972023"/>
                          </a:solidFill>
                          <a:latin typeface="Arial"/>
                          <a:cs typeface="Arial"/>
                        </a:rPr>
                        <a:t>YYYY-0</a:t>
                      </a:r>
                      <a:r>
                        <a:rPr lang="en-US" sz="1400" spc="-25" dirty="0">
                          <a:solidFill>
                            <a:srgbClr val="972023"/>
                          </a:solidFill>
                          <a:latin typeface="Arial"/>
                          <a:cs typeface="Arial"/>
                        </a:rPr>
                        <a:t>2</a:t>
                      </a:r>
                      <a:r>
                        <a:rPr sz="1400" spc="-25" dirty="0">
                          <a:solidFill>
                            <a:srgbClr val="972023"/>
                          </a:solidFill>
                          <a:latin typeface="Arial"/>
                          <a:cs typeface="Arial"/>
                        </a:rPr>
                        <a:t>-01</a:t>
                      </a:r>
                      <a:endParaRPr sz="1400" dirty="0">
                        <a:latin typeface="Arial"/>
                        <a:cs typeface="Arial"/>
                      </a:endParaRPr>
                    </a:p>
                  </a:txBody>
                  <a:tcPr marL="0" marR="0" marT="0" marB="0"/>
                </a:tc>
                <a:extLst>
                  <a:ext uri="{0D108BD9-81ED-4DB2-BD59-A6C34878D82A}">
                    <a16:rowId xmlns:a16="http://schemas.microsoft.com/office/drawing/2014/main" val="10001"/>
                  </a:ext>
                </a:extLst>
              </a:tr>
              <a:tr h="152400">
                <a:tc>
                  <a:txBody>
                    <a:bodyPr/>
                    <a:lstStyle/>
                    <a:p>
                      <a:pPr marR="18415" algn="l">
                        <a:lnSpc>
                          <a:spcPts val="1820"/>
                        </a:lnSpc>
                      </a:pPr>
                      <a:r>
                        <a:rPr lang="en-US" sz="1400" spc="-5" dirty="0">
                          <a:solidFill>
                            <a:srgbClr val="972023"/>
                          </a:solidFill>
                          <a:latin typeface="Arial"/>
                          <a:cs typeface="Arial"/>
                        </a:rPr>
                        <a:t>………...</a:t>
                      </a:r>
                      <a:endParaRPr sz="1400" dirty="0">
                        <a:latin typeface="Arial"/>
                        <a:cs typeface="Arial"/>
                      </a:endParaRPr>
                    </a:p>
                  </a:txBody>
                  <a:tcPr marL="0" marR="0" marT="0" marB="0"/>
                </a:tc>
                <a:tc>
                  <a:txBody>
                    <a:bodyPr/>
                    <a:lstStyle/>
                    <a:p>
                      <a:pPr marL="57150" algn="l">
                        <a:lnSpc>
                          <a:spcPts val="1820"/>
                        </a:lnSpc>
                      </a:pPr>
                      <a:r>
                        <a:rPr lang="en-US" sz="1400" dirty="0">
                          <a:latin typeface="Arial"/>
                          <a:cs typeface="Arial"/>
                        </a:rPr>
                        <a:t>..</a:t>
                      </a:r>
                      <a:endParaRPr sz="1400" dirty="0">
                        <a:latin typeface="Arial"/>
                        <a:cs typeface="Arial"/>
                      </a:endParaRPr>
                    </a:p>
                  </a:txBody>
                  <a:tcPr marL="0" marR="0" marT="0" marB="0"/>
                </a:tc>
                <a:tc>
                  <a:txBody>
                    <a:bodyPr/>
                    <a:lstStyle/>
                    <a:p>
                      <a:pPr marL="24130" algn="l">
                        <a:lnSpc>
                          <a:spcPts val="1820"/>
                        </a:lnSpc>
                      </a:pPr>
                      <a:r>
                        <a:rPr lang="en-US" sz="1400" dirty="0">
                          <a:latin typeface="Arial"/>
                          <a:cs typeface="Arial"/>
                        </a:rPr>
                        <a:t>……………</a:t>
                      </a:r>
                      <a:endParaRPr sz="1400" dirty="0">
                        <a:latin typeface="Arial"/>
                        <a:cs typeface="Arial"/>
                      </a:endParaRPr>
                    </a:p>
                  </a:txBody>
                  <a:tcPr marL="0" marR="0" marT="0" marB="0"/>
                </a:tc>
                <a:extLst>
                  <a:ext uri="{0D108BD9-81ED-4DB2-BD59-A6C34878D82A}">
                    <a16:rowId xmlns:a16="http://schemas.microsoft.com/office/drawing/2014/main" val="10002"/>
                  </a:ext>
                </a:extLst>
              </a:tr>
              <a:tr h="234950">
                <a:tc>
                  <a:txBody>
                    <a:bodyPr/>
                    <a:lstStyle/>
                    <a:p>
                      <a:pPr marR="18415" algn="l">
                        <a:lnSpc>
                          <a:spcPts val="1750"/>
                        </a:lnSpc>
                      </a:pPr>
                      <a:r>
                        <a:rPr sz="1400" spc="-5" dirty="0">
                          <a:solidFill>
                            <a:srgbClr val="972023"/>
                          </a:solidFill>
                          <a:latin typeface="Arial"/>
                          <a:cs typeface="Arial"/>
                        </a:rPr>
                        <a:t>Cure</a:t>
                      </a:r>
                      <a:r>
                        <a:rPr sz="1400" spc="-50" dirty="0">
                          <a:solidFill>
                            <a:srgbClr val="972023"/>
                          </a:solidFill>
                          <a:latin typeface="Arial"/>
                          <a:cs typeface="Arial"/>
                        </a:rPr>
                        <a:t> </a:t>
                      </a:r>
                      <a:r>
                        <a:rPr lang="en-US" sz="1400" spc="-50" dirty="0">
                          <a:solidFill>
                            <a:srgbClr val="972023"/>
                          </a:solidFill>
                          <a:latin typeface="Arial"/>
                          <a:cs typeface="Arial"/>
                        </a:rPr>
                        <a:t>M</a:t>
                      </a:r>
                      <a:r>
                        <a:rPr lang="en-US" sz="1400" spc="-10" dirty="0">
                          <a:solidFill>
                            <a:srgbClr val="972023"/>
                          </a:solidFill>
                          <a:latin typeface="Arial"/>
                          <a:cs typeface="Arial"/>
                        </a:rPr>
                        <a:t>12</a:t>
                      </a:r>
                      <a:endParaRPr sz="1400" dirty="0">
                        <a:latin typeface="Arial"/>
                        <a:cs typeface="Arial"/>
                      </a:endParaRPr>
                    </a:p>
                  </a:txBody>
                  <a:tcPr marL="0" marR="0" marT="0" marB="0"/>
                </a:tc>
                <a:tc>
                  <a:txBody>
                    <a:bodyPr/>
                    <a:lstStyle/>
                    <a:p>
                      <a:pPr marL="57150" algn="l">
                        <a:lnSpc>
                          <a:spcPts val="1750"/>
                        </a:lnSpc>
                      </a:pPr>
                      <a:r>
                        <a:rPr sz="1400" dirty="0">
                          <a:solidFill>
                            <a:srgbClr val="972023"/>
                          </a:solidFill>
                          <a:latin typeface="Arial"/>
                          <a:cs typeface="Arial"/>
                        </a:rPr>
                        <a:t>=</a:t>
                      </a:r>
                      <a:endParaRPr sz="1400" dirty="0">
                        <a:latin typeface="Arial"/>
                        <a:cs typeface="Arial"/>
                      </a:endParaRPr>
                    </a:p>
                  </a:txBody>
                  <a:tcPr marL="0" marR="0" marT="0" marB="0"/>
                </a:tc>
                <a:tc>
                  <a:txBody>
                    <a:bodyPr/>
                    <a:lstStyle/>
                    <a:p>
                      <a:pPr marL="24130" algn="l">
                        <a:lnSpc>
                          <a:spcPts val="1750"/>
                        </a:lnSpc>
                      </a:pPr>
                      <a:r>
                        <a:rPr sz="1400" spc="-25" dirty="0">
                          <a:solidFill>
                            <a:srgbClr val="972023"/>
                          </a:solidFill>
                          <a:latin typeface="Arial"/>
                          <a:cs typeface="Arial"/>
                        </a:rPr>
                        <a:t>YYYY-1</a:t>
                      </a:r>
                      <a:r>
                        <a:rPr lang="en-US" sz="1400" spc="-25" dirty="0">
                          <a:solidFill>
                            <a:srgbClr val="972023"/>
                          </a:solidFill>
                          <a:latin typeface="Arial"/>
                          <a:cs typeface="Arial"/>
                        </a:rPr>
                        <a:t>2</a:t>
                      </a:r>
                      <a:r>
                        <a:rPr sz="1400" spc="-25" dirty="0">
                          <a:solidFill>
                            <a:srgbClr val="972023"/>
                          </a:solidFill>
                          <a:latin typeface="Arial"/>
                          <a:cs typeface="Arial"/>
                        </a:rPr>
                        <a:t>-01</a:t>
                      </a:r>
                      <a:endParaRPr sz="1400" dirty="0">
                        <a:latin typeface="Arial"/>
                        <a:cs typeface="Arial"/>
                      </a:endParaRPr>
                    </a:p>
                  </a:txBody>
                  <a:tcPr marL="0" marR="0" marT="0" marB="0"/>
                </a:tc>
                <a:extLst>
                  <a:ext uri="{0D108BD9-81ED-4DB2-BD59-A6C34878D82A}">
                    <a16:rowId xmlns:a16="http://schemas.microsoft.com/office/drawing/2014/main" val="10003"/>
                  </a:ext>
                </a:extLst>
              </a:tr>
            </a:tbl>
          </a:graphicData>
        </a:graphic>
      </p:graphicFrame>
      <p:sp>
        <p:nvSpPr>
          <p:cNvPr id="14" name="object 8">
            <a:extLst>
              <a:ext uri="{FF2B5EF4-FFF2-40B4-BE49-F238E27FC236}">
                <a16:creationId xmlns:a16="http://schemas.microsoft.com/office/drawing/2014/main" id="{B340DB7B-0E3A-4F1C-B240-42AA0ACB4AB1}"/>
              </a:ext>
            </a:extLst>
          </p:cNvPr>
          <p:cNvSpPr txBox="1"/>
          <p:nvPr/>
        </p:nvSpPr>
        <p:spPr>
          <a:xfrm>
            <a:off x="6634458" y="4115774"/>
            <a:ext cx="2826005" cy="227626"/>
          </a:xfrm>
          <a:prstGeom prst="rect">
            <a:avLst/>
          </a:prstGeom>
        </p:spPr>
        <p:txBody>
          <a:bodyPr vert="horz" wrap="square" lIns="0" tIns="12065" rIns="0" bIns="0" rtlCol="0">
            <a:spAutoFit/>
          </a:bodyPr>
          <a:lstStyle/>
          <a:p>
            <a:pPr marL="12700" marR="5080">
              <a:lnSpc>
                <a:spcPct val="100000"/>
              </a:lnSpc>
              <a:spcBef>
                <a:spcPts val="95"/>
              </a:spcBef>
            </a:pPr>
            <a:r>
              <a:rPr lang="en-IN" sz="1400" spc="-5" dirty="0">
                <a:solidFill>
                  <a:srgbClr val="972023"/>
                </a:solidFill>
                <a:latin typeface="Arial"/>
                <a:cs typeface="Arial"/>
              </a:rPr>
              <a:t>e.g. 3Q20 - 3rd Quarter, Year 2020.</a:t>
            </a:r>
            <a:endParaRPr sz="1400" dirty="0">
              <a:latin typeface="Arial"/>
              <a:cs typeface="Arial"/>
            </a:endParaRPr>
          </a:p>
        </p:txBody>
      </p:sp>
      <p:sp>
        <p:nvSpPr>
          <p:cNvPr id="15" name="object 8">
            <a:extLst>
              <a:ext uri="{FF2B5EF4-FFF2-40B4-BE49-F238E27FC236}">
                <a16:creationId xmlns:a16="http://schemas.microsoft.com/office/drawing/2014/main" id="{9095862B-3A93-4660-84CF-457AA4C29CA9}"/>
              </a:ext>
            </a:extLst>
          </p:cNvPr>
          <p:cNvSpPr txBox="1"/>
          <p:nvPr/>
        </p:nvSpPr>
        <p:spPr>
          <a:xfrm>
            <a:off x="6629145" y="5486400"/>
            <a:ext cx="2749805" cy="227626"/>
          </a:xfrm>
          <a:prstGeom prst="rect">
            <a:avLst/>
          </a:prstGeom>
        </p:spPr>
        <p:txBody>
          <a:bodyPr vert="horz" wrap="square" lIns="0" tIns="12065" rIns="0" bIns="0" rtlCol="0">
            <a:spAutoFit/>
          </a:bodyPr>
          <a:lstStyle/>
          <a:p>
            <a:pPr marL="12700" marR="5080">
              <a:lnSpc>
                <a:spcPct val="100000"/>
              </a:lnSpc>
              <a:spcBef>
                <a:spcPts val="95"/>
              </a:spcBef>
            </a:pPr>
            <a:r>
              <a:rPr lang="en-IN" sz="1400" spc="-5" dirty="0">
                <a:solidFill>
                  <a:srgbClr val="972023"/>
                </a:solidFill>
                <a:latin typeface="Arial"/>
                <a:cs typeface="Arial"/>
              </a:rPr>
              <a:t>e.g. 2M20 - 2nd Month, Year 2020.</a:t>
            </a:r>
            <a:endParaRPr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E1FD92-E9B9-CB8E-8911-B11B92618E40}"/>
              </a:ext>
            </a:extLst>
          </p:cNvPr>
          <p:cNvPicPr>
            <a:picLocks noChangeAspect="1"/>
          </p:cNvPicPr>
          <p:nvPr/>
        </p:nvPicPr>
        <p:blipFill>
          <a:blip r:embed="rId3"/>
          <a:stretch>
            <a:fillRect/>
          </a:stretch>
        </p:blipFill>
        <p:spPr>
          <a:xfrm>
            <a:off x="477127" y="1541344"/>
            <a:ext cx="5986780" cy="2928093"/>
          </a:xfrm>
          <a:prstGeom prst="rect">
            <a:avLst/>
          </a:prstGeom>
        </p:spPr>
      </p:pic>
      <p:sp>
        <p:nvSpPr>
          <p:cNvPr id="3" name="object 3"/>
          <p:cNvSpPr/>
          <p:nvPr/>
        </p:nvSpPr>
        <p:spPr>
          <a:xfrm>
            <a:off x="498189" y="891336"/>
            <a:ext cx="5986780" cy="2537664"/>
          </a:xfrm>
          <a:custGeom>
            <a:avLst/>
            <a:gdLst/>
            <a:ahLst/>
            <a:cxnLst/>
            <a:rect l="l" t="t" r="r" b="b"/>
            <a:pathLst>
              <a:path w="5986780" h="2153920">
                <a:moveTo>
                  <a:pt x="0" y="2153412"/>
                </a:moveTo>
                <a:lnTo>
                  <a:pt x="5986272" y="2153412"/>
                </a:lnTo>
                <a:lnTo>
                  <a:pt x="5986272" y="0"/>
                </a:lnTo>
                <a:lnTo>
                  <a:pt x="0" y="0"/>
                </a:lnTo>
                <a:lnTo>
                  <a:pt x="0" y="2153412"/>
                </a:lnTo>
                <a:close/>
              </a:path>
            </a:pathLst>
          </a:custGeom>
          <a:solidFill>
            <a:srgbClr val="FFFFFF">
              <a:alpha val="50195"/>
            </a:srgbClr>
          </a:solidFill>
        </p:spPr>
        <p:txBody>
          <a:bodyPr wrap="square" lIns="0" tIns="0" rIns="0" bIns="0" rtlCol="0"/>
          <a:lstStyle/>
          <a:p>
            <a:endParaRPr/>
          </a:p>
        </p:txBody>
      </p:sp>
      <p:sp>
        <p:nvSpPr>
          <p:cNvPr id="5" name="object 5"/>
          <p:cNvSpPr/>
          <p:nvPr/>
        </p:nvSpPr>
        <p:spPr>
          <a:xfrm>
            <a:off x="6550914" y="2971800"/>
            <a:ext cx="5163820" cy="1600200"/>
          </a:xfrm>
          <a:custGeom>
            <a:avLst/>
            <a:gdLst/>
            <a:ahLst/>
            <a:cxnLst/>
            <a:rect l="l" t="t" r="r" b="b"/>
            <a:pathLst>
              <a:path w="5163820" h="4277995">
                <a:moveTo>
                  <a:pt x="0" y="4277868"/>
                </a:moveTo>
                <a:lnTo>
                  <a:pt x="5163312" y="4277868"/>
                </a:lnTo>
                <a:lnTo>
                  <a:pt x="5163312" y="0"/>
                </a:lnTo>
                <a:lnTo>
                  <a:pt x="0" y="0"/>
                </a:lnTo>
                <a:lnTo>
                  <a:pt x="0" y="4277868"/>
                </a:lnTo>
                <a:close/>
              </a:path>
            </a:pathLst>
          </a:custGeom>
          <a:ln w="19811">
            <a:solidFill>
              <a:srgbClr val="CA2C2F"/>
            </a:solidFill>
          </a:ln>
        </p:spPr>
        <p:txBody>
          <a:bodyPr wrap="square" lIns="0" tIns="0" rIns="0" bIns="0" rtlCol="0"/>
          <a:lstStyle/>
          <a:p>
            <a:endParaRPr/>
          </a:p>
        </p:txBody>
      </p:sp>
      <p:sp>
        <p:nvSpPr>
          <p:cNvPr id="6" name="object 6"/>
          <p:cNvSpPr txBox="1"/>
          <p:nvPr/>
        </p:nvSpPr>
        <p:spPr>
          <a:xfrm>
            <a:off x="6788149" y="3028658"/>
            <a:ext cx="4866005" cy="1440779"/>
          </a:xfrm>
          <a:prstGeom prst="rect">
            <a:avLst/>
          </a:prstGeom>
        </p:spPr>
        <p:txBody>
          <a:bodyPr vert="horz" wrap="square" lIns="0" tIns="12065" rIns="0" bIns="0" rtlCol="0">
            <a:spAutoFit/>
          </a:bodyPr>
          <a:lstStyle/>
          <a:p>
            <a:pPr marL="12700" marR="388620">
              <a:lnSpc>
                <a:spcPct val="100000"/>
              </a:lnSpc>
              <a:spcBef>
                <a:spcPts val="95"/>
              </a:spcBef>
            </a:pPr>
            <a:r>
              <a:rPr lang="en-US" sz="1200" b="1" spc="-5" dirty="0">
                <a:solidFill>
                  <a:srgbClr val="972023"/>
                </a:solidFill>
                <a:latin typeface="Arial"/>
                <a:cs typeface="Arial"/>
              </a:rPr>
              <a:t>Select the country of origin from the drop-down list. If the COO is different for individual serial numbers or batch numbers, then fill in below table of page 02 (leave this field blank).</a:t>
            </a:r>
          </a:p>
          <a:p>
            <a:pPr marL="12700" marR="388620">
              <a:lnSpc>
                <a:spcPct val="100000"/>
              </a:lnSpc>
              <a:spcBef>
                <a:spcPts val="95"/>
              </a:spcBef>
            </a:pPr>
            <a:r>
              <a:rPr lang="en-US" sz="1100" spc="-5" dirty="0">
                <a:solidFill>
                  <a:srgbClr val="972023"/>
                </a:solidFill>
                <a:latin typeface="Arial"/>
                <a:cs typeface="Arial"/>
              </a:rPr>
              <a:t>The country to be determined as the origin of a particular part is either the country where the part has been wholly obtained or, when more than one country is concerned in the production of the part, the country where the last substantial transformation has been carried out.</a:t>
            </a:r>
            <a:endParaRPr sz="1050" dirty="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11</a:t>
            </a:fld>
            <a:endParaRPr spc="-5" dirty="0"/>
          </a:p>
        </p:txBody>
      </p:sp>
      <p:sp>
        <p:nvSpPr>
          <p:cNvPr id="9" name="object 9"/>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
        <p:nvSpPr>
          <p:cNvPr id="2" name="object 6">
            <a:extLst>
              <a:ext uri="{FF2B5EF4-FFF2-40B4-BE49-F238E27FC236}">
                <a16:creationId xmlns:a16="http://schemas.microsoft.com/office/drawing/2014/main" id="{F3C7F22A-2C58-3B6C-D661-9DB0E38C16CB}"/>
              </a:ext>
            </a:extLst>
          </p:cNvPr>
          <p:cNvSpPr/>
          <p:nvPr/>
        </p:nvSpPr>
        <p:spPr>
          <a:xfrm>
            <a:off x="5164493" y="3812745"/>
            <a:ext cx="1386421" cy="62138"/>
          </a:xfrm>
          <a:custGeom>
            <a:avLst/>
            <a:gdLst/>
            <a:ahLst/>
            <a:cxnLst/>
            <a:rect l="l" t="t" r="r" b="b"/>
            <a:pathLst>
              <a:path w="1671954" h="127000">
                <a:moveTo>
                  <a:pt x="76453" y="0"/>
                </a:moveTo>
                <a:lnTo>
                  <a:pt x="0" y="63118"/>
                </a:lnTo>
                <a:lnTo>
                  <a:pt x="75945" y="127000"/>
                </a:lnTo>
                <a:lnTo>
                  <a:pt x="76160" y="73338"/>
                </a:lnTo>
                <a:lnTo>
                  <a:pt x="63500" y="73278"/>
                </a:lnTo>
                <a:lnTo>
                  <a:pt x="63500" y="53466"/>
                </a:lnTo>
                <a:lnTo>
                  <a:pt x="76240" y="53466"/>
                </a:lnTo>
                <a:lnTo>
                  <a:pt x="76453" y="0"/>
                </a:lnTo>
                <a:close/>
              </a:path>
              <a:path w="1671954" h="127000">
                <a:moveTo>
                  <a:pt x="76239" y="53527"/>
                </a:moveTo>
                <a:lnTo>
                  <a:pt x="76160" y="73338"/>
                </a:lnTo>
                <a:lnTo>
                  <a:pt x="1671574" y="80899"/>
                </a:lnTo>
                <a:lnTo>
                  <a:pt x="1671701" y="61087"/>
                </a:lnTo>
                <a:lnTo>
                  <a:pt x="76239" y="53527"/>
                </a:lnTo>
                <a:close/>
              </a:path>
              <a:path w="1671954" h="127000">
                <a:moveTo>
                  <a:pt x="63500" y="53466"/>
                </a:moveTo>
                <a:lnTo>
                  <a:pt x="63500" y="73278"/>
                </a:lnTo>
                <a:lnTo>
                  <a:pt x="76160" y="73338"/>
                </a:lnTo>
                <a:lnTo>
                  <a:pt x="76239" y="53527"/>
                </a:lnTo>
                <a:lnTo>
                  <a:pt x="63500" y="53466"/>
                </a:lnTo>
                <a:close/>
              </a:path>
              <a:path w="1671954" h="127000">
                <a:moveTo>
                  <a:pt x="76240" y="53466"/>
                </a:moveTo>
                <a:lnTo>
                  <a:pt x="63500" y="53466"/>
                </a:lnTo>
                <a:lnTo>
                  <a:pt x="76239" y="53527"/>
                </a:lnTo>
                <a:close/>
              </a:path>
            </a:pathLst>
          </a:custGeom>
          <a:solidFill>
            <a:srgbClr val="CA2C2F"/>
          </a:solidFill>
        </p:spPr>
        <p:txBody>
          <a:bodyPr wrap="square" lIns="0" tIns="0" rIns="0" bIns="0" rtlCol="0"/>
          <a:lstStyle/>
          <a:p>
            <a:endParaRPr/>
          </a:p>
        </p:txBody>
      </p:sp>
      <p:cxnSp>
        <p:nvCxnSpPr>
          <p:cNvPr id="7" name="Straight Connector 6">
            <a:extLst>
              <a:ext uri="{FF2B5EF4-FFF2-40B4-BE49-F238E27FC236}">
                <a16:creationId xmlns:a16="http://schemas.microsoft.com/office/drawing/2014/main" id="{C858D227-041A-F18E-DB77-8CFCCE479518}"/>
              </a:ext>
            </a:extLst>
          </p:cNvPr>
          <p:cNvCxnSpPr>
            <a:cxnSpLocks/>
          </p:cNvCxnSpPr>
          <p:nvPr/>
        </p:nvCxnSpPr>
        <p:spPr>
          <a:xfrm>
            <a:off x="11918950" y="1143000"/>
            <a:ext cx="0" cy="5323592"/>
          </a:xfrm>
          <a:prstGeom prst="line">
            <a:avLst/>
          </a:prstGeom>
          <a:ln/>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E336ABFD-AFAD-5033-19E9-C8EDF6F92F50}"/>
              </a:ext>
            </a:extLst>
          </p:cNvPr>
          <p:cNvPicPr>
            <a:picLocks noChangeAspect="1"/>
          </p:cNvPicPr>
          <p:nvPr/>
        </p:nvPicPr>
        <p:blipFill>
          <a:blip r:embed="rId4"/>
          <a:stretch>
            <a:fillRect/>
          </a:stretch>
        </p:blipFill>
        <p:spPr>
          <a:xfrm>
            <a:off x="472663" y="4674584"/>
            <a:ext cx="5986780" cy="1960705"/>
          </a:xfrm>
          <a:prstGeom prst="rect">
            <a:avLst/>
          </a:prstGeom>
        </p:spPr>
      </p:pic>
      <p:sp>
        <p:nvSpPr>
          <p:cNvPr id="14" name="TextBox 13">
            <a:extLst>
              <a:ext uri="{FF2B5EF4-FFF2-40B4-BE49-F238E27FC236}">
                <a16:creationId xmlns:a16="http://schemas.microsoft.com/office/drawing/2014/main" id="{BD8D38C9-3BE9-1C3C-7ED9-DE619C4FEC74}"/>
              </a:ext>
            </a:extLst>
          </p:cNvPr>
          <p:cNvSpPr txBox="1"/>
          <p:nvPr/>
        </p:nvSpPr>
        <p:spPr>
          <a:xfrm>
            <a:off x="7194550" y="5181600"/>
            <a:ext cx="1676400" cy="369332"/>
          </a:xfrm>
          <a:prstGeom prst="rect">
            <a:avLst/>
          </a:prstGeom>
          <a:ln w="19811">
            <a:solidFill>
              <a:srgbClr val="CA2C2F"/>
            </a:solidFill>
          </a:ln>
        </p:spPr>
        <p:txBody>
          <a:bodyPr wrap="square" lIns="0" tIns="0" rIns="0" bIns="0" rtlCol="0"/>
          <a:lstStyle>
            <a:defPPr>
              <a:defRPr lang="en-US"/>
            </a:defPPr>
          </a:lstStyle>
          <a:p>
            <a:r>
              <a:rPr lang="en-US" dirty="0"/>
              <a:t>Page 02 of ATS</a:t>
            </a:r>
          </a:p>
        </p:txBody>
      </p:sp>
      <p:sp>
        <p:nvSpPr>
          <p:cNvPr id="15" name="object 6">
            <a:extLst>
              <a:ext uri="{FF2B5EF4-FFF2-40B4-BE49-F238E27FC236}">
                <a16:creationId xmlns:a16="http://schemas.microsoft.com/office/drawing/2014/main" id="{B8067EB0-D765-8AA3-5C96-2CDD1E4EF3E7}"/>
              </a:ext>
            </a:extLst>
          </p:cNvPr>
          <p:cNvSpPr/>
          <p:nvPr/>
        </p:nvSpPr>
        <p:spPr>
          <a:xfrm>
            <a:off x="4679951" y="5398656"/>
            <a:ext cx="2514600" cy="152276"/>
          </a:xfrm>
          <a:custGeom>
            <a:avLst/>
            <a:gdLst/>
            <a:ahLst/>
            <a:cxnLst/>
            <a:rect l="l" t="t" r="r" b="b"/>
            <a:pathLst>
              <a:path w="1671954" h="127000">
                <a:moveTo>
                  <a:pt x="76453" y="0"/>
                </a:moveTo>
                <a:lnTo>
                  <a:pt x="0" y="63118"/>
                </a:lnTo>
                <a:lnTo>
                  <a:pt x="75945" y="127000"/>
                </a:lnTo>
                <a:lnTo>
                  <a:pt x="76160" y="73338"/>
                </a:lnTo>
                <a:lnTo>
                  <a:pt x="63500" y="73278"/>
                </a:lnTo>
                <a:lnTo>
                  <a:pt x="63500" y="53466"/>
                </a:lnTo>
                <a:lnTo>
                  <a:pt x="76240" y="53466"/>
                </a:lnTo>
                <a:lnTo>
                  <a:pt x="76453" y="0"/>
                </a:lnTo>
                <a:close/>
              </a:path>
              <a:path w="1671954" h="127000">
                <a:moveTo>
                  <a:pt x="76239" y="53527"/>
                </a:moveTo>
                <a:lnTo>
                  <a:pt x="76160" y="73338"/>
                </a:lnTo>
                <a:lnTo>
                  <a:pt x="1671574" y="80899"/>
                </a:lnTo>
                <a:lnTo>
                  <a:pt x="1671701" y="61087"/>
                </a:lnTo>
                <a:lnTo>
                  <a:pt x="76239" y="53527"/>
                </a:lnTo>
                <a:close/>
              </a:path>
              <a:path w="1671954" h="127000">
                <a:moveTo>
                  <a:pt x="63500" y="53466"/>
                </a:moveTo>
                <a:lnTo>
                  <a:pt x="63500" y="73278"/>
                </a:lnTo>
                <a:lnTo>
                  <a:pt x="76160" y="73338"/>
                </a:lnTo>
                <a:lnTo>
                  <a:pt x="76239" y="53527"/>
                </a:lnTo>
                <a:lnTo>
                  <a:pt x="63500" y="53466"/>
                </a:lnTo>
                <a:close/>
              </a:path>
              <a:path w="1671954" h="127000">
                <a:moveTo>
                  <a:pt x="76240" y="53466"/>
                </a:moveTo>
                <a:lnTo>
                  <a:pt x="63500" y="53466"/>
                </a:lnTo>
                <a:lnTo>
                  <a:pt x="76239" y="53527"/>
                </a:lnTo>
                <a:close/>
              </a:path>
            </a:pathLst>
          </a:custGeom>
          <a:solidFill>
            <a:srgbClr val="CA2C2F"/>
          </a:solidFill>
        </p:spPr>
        <p:txBody>
          <a:bodyPr wrap="square" lIns="0" tIns="0" rIns="0" bIns="0" rtlCol="0"/>
          <a:lstStyle/>
          <a:p>
            <a:endParaRPr/>
          </a:p>
        </p:txBody>
      </p:sp>
    </p:spTree>
    <p:extLst>
      <p:ext uri="{BB962C8B-B14F-4D97-AF65-F5344CB8AC3E}">
        <p14:creationId xmlns:p14="http://schemas.microsoft.com/office/powerpoint/2010/main" val="38672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D42F56-1602-44C4-47DF-9000DCDDF2E6}"/>
              </a:ext>
            </a:extLst>
          </p:cNvPr>
          <p:cNvPicPr>
            <a:picLocks noChangeAspect="1"/>
          </p:cNvPicPr>
          <p:nvPr/>
        </p:nvPicPr>
        <p:blipFill>
          <a:blip r:embed="rId2"/>
          <a:stretch>
            <a:fillRect/>
          </a:stretch>
        </p:blipFill>
        <p:spPr>
          <a:xfrm>
            <a:off x="757648" y="1524000"/>
            <a:ext cx="5800725" cy="2600325"/>
          </a:xfrm>
          <a:prstGeom prst="rect">
            <a:avLst/>
          </a:prstGeom>
        </p:spPr>
      </p:pic>
      <p:sp>
        <p:nvSpPr>
          <p:cNvPr id="3" name="object 3"/>
          <p:cNvSpPr/>
          <p:nvPr/>
        </p:nvSpPr>
        <p:spPr>
          <a:xfrm>
            <a:off x="554773" y="926680"/>
            <a:ext cx="5986780" cy="2667000"/>
          </a:xfrm>
          <a:custGeom>
            <a:avLst/>
            <a:gdLst/>
            <a:ahLst/>
            <a:cxnLst/>
            <a:rect l="l" t="t" r="r" b="b"/>
            <a:pathLst>
              <a:path w="5986780" h="2667000">
                <a:moveTo>
                  <a:pt x="0" y="2667000"/>
                </a:moveTo>
                <a:lnTo>
                  <a:pt x="5986272" y="2667000"/>
                </a:lnTo>
                <a:lnTo>
                  <a:pt x="5986272" y="0"/>
                </a:lnTo>
                <a:lnTo>
                  <a:pt x="0" y="0"/>
                </a:lnTo>
                <a:lnTo>
                  <a:pt x="0" y="266700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1443989" y="3680205"/>
            <a:ext cx="5435600" cy="127000"/>
          </a:xfrm>
          <a:custGeom>
            <a:avLst/>
            <a:gdLst/>
            <a:ahLst/>
            <a:cxnLst/>
            <a:rect l="l" t="t" r="r" b="b"/>
            <a:pathLst>
              <a:path w="5435600" h="127000">
                <a:moveTo>
                  <a:pt x="76200" y="0"/>
                </a:moveTo>
                <a:lnTo>
                  <a:pt x="0" y="63500"/>
                </a:lnTo>
                <a:lnTo>
                  <a:pt x="76200" y="127000"/>
                </a:lnTo>
                <a:lnTo>
                  <a:pt x="76200" y="73406"/>
                </a:lnTo>
                <a:lnTo>
                  <a:pt x="63500" y="73406"/>
                </a:lnTo>
                <a:lnTo>
                  <a:pt x="63500" y="53594"/>
                </a:lnTo>
                <a:lnTo>
                  <a:pt x="76200" y="53594"/>
                </a:lnTo>
                <a:lnTo>
                  <a:pt x="76200" y="0"/>
                </a:lnTo>
                <a:close/>
              </a:path>
              <a:path w="5435600" h="127000">
                <a:moveTo>
                  <a:pt x="76200" y="53594"/>
                </a:moveTo>
                <a:lnTo>
                  <a:pt x="63500" y="53594"/>
                </a:lnTo>
                <a:lnTo>
                  <a:pt x="63500" y="73406"/>
                </a:lnTo>
                <a:lnTo>
                  <a:pt x="76200" y="73406"/>
                </a:lnTo>
                <a:lnTo>
                  <a:pt x="76200" y="53594"/>
                </a:lnTo>
                <a:close/>
              </a:path>
              <a:path w="5435600" h="127000">
                <a:moveTo>
                  <a:pt x="5435600" y="53594"/>
                </a:moveTo>
                <a:lnTo>
                  <a:pt x="76200" y="53594"/>
                </a:lnTo>
                <a:lnTo>
                  <a:pt x="76200" y="73406"/>
                </a:lnTo>
                <a:lnTo>
                  <a:pt x="5435600" y="73406"/>
                </a:lnTo>
                <a:lnTo>
                  <a:pt x="5435600" y="53594"/>
                </a:lnTo>
                <a:close/>
              </a:path>
            </a:pathLst>
          </a:custGeom>
          <a:solidFill>
            <a:srgbClr val="CA2C2F"/>
          </a:solidFill>
        </p:spPr>
        <p:txBody>
          <a:bodyPr wrap="square" lIns="0" tIns="0" rIns="0" bIns="0" rtlCol="0"/>
          <a:lstStyle/>
          <a:p>
            <a:endParaRPr/>
          </a:p>
        </p:txBody>
      </p:sp>
      <p:sp>
        <p:nvSpPr>
          <p:cNvPr id="5" name="object 5"/>
          <p:cNvSpPr/>
          <p:nvPr/>
        </p:nvSpPr>
        <p:spPr>
          <a:xfrm>
            <a:off x="6584442" y="1099566"/>
            <a:ext cx="5105400" cy="5017135"/>
          </a:xfrm>
          <a:custGeom>
            <a:avLst/>
            <a:gdLst/>
            <a:ahLst/>
            <a:cxnLst/>
            <a:rect l="l" t="t" r="r" b="b"/>
            <a:pathLst>
              <a:path w="5105400" h="5017135">
                <a:moveTo>
                  <a:pt x="0" y="5017008"/>
                </a:moveTo>
                <a:lnTo>
                  <a:pt x="5105400" y="5017008"/>
                </a:lnTo>
                <a:lnTo>
                  <a:pt x="5105400" y="0"/>
                </a:lnTo>
                <a:lnTo>
                  <a:pt x="0" y="0"/>
                </a:lnTo>
                <a:lnTo>
                  <a:pt x="0" y="5017008"/>
                </a:lnTo>
                <a:close/>
              </a:path>
            </a:pathLst>
          </a:custGeom>
          <a:solidFill>
            <a:srgbClr val="FFFFFF"/>
          </a:solidFill>
        </p:spPr>
        <p:txBody>
          <a:bodyPr wrap="square" lIns="0" tIns="0" rIns="0" bIns="0" rtlCol="0"/>
          <a:lstStyle/>
          <a:p>
            <a:endParaRPr/>
          </a:p>
        </p:txBody>
      </p:sp>
      <p:sp>
        <p:nvSpPr>
          <p:cNvPr id="6" name="object 6"/>
          <p:cNvSpPr/>
          <p:nvPr/>
        </p:nvSpPr>
        <p:spPr>
          <a:xfrm>
            <a:off x="6584442" y="1099566"/>
            <a:ext cx="5105400" cy="5017135"/>
          </a:xfrm>
          <a:custGeom>
            <a:avLst/>
            <a:gdLst/>
            <a:ahLst/>
            <a:cxnLst/>
            <a:rect l="l" t="t" r="r" b="b"/>
            <a:pathLst>
              <a:path w="5105400" h="5017135">
                <a:moveTo>
                  <a:pt x="0" y="5017008"/>
                </a:moveTo>
                <a:lnTo>
                  <a:pt x="5105400" y="5017008"/>
                </a:lnTo>
                <a:lnTo>
                  <a:pt x="5105400" y="0"/>
                </a:lnTo>
                <a:lnTo>
                  <a:pt x="0" y="0"/>
                </a:lnTo>
                <a:lnTo>
                  <a:pt x="0" y="5017008"/>
                </a:lnTo>
                <a:close/>
              </a:path>
            </a:pathLst>
          </a:custGeom>
          <a:ln w="19811">
            <a:solidFill>
              <a:srgbClr val="CA2C2F"/>
            </a:solidFill>
          </a:ln>
        </p:spPr>
        <p:txBody>
          <a:bodyPr wrap="square" lIns="0" tIns="0" rIns="0" bIns="0" rtlCol="0"/>
          <a:lstStyle/>
          <a:p>
            <a:endParaRPr/>
          </a:p>
        </p:txBody>
      </p:sp>
      <p:sp>
        <p:nvSpPr>
          <p:cNvPr id="7" name="object 7"/>
          <p:cNvSpPr txBox="1"/>
          <p:nvPr/>
        </p:nvSpPr>
        <p:spPr>
          <a:xfrm>
            <a:off x="6663055" y="1127252"/>
            <a:ext cx="4925060" cy="4902835"/>
          </a:xfrm>
          <a:prstGeom prst="rect">
            <a:avLst/>
          </a:prstGeom>
        </p:spPr>
        <p:txBody>
          <a:bodyPr vert="horz" wrap="square" lIns="0" tIns="12065" rIns="0" bIns="0" rtlCol="0">
            <a:spAutoFit/>
          </a:bodyPr>
          <a:lstStyle/>
          <a:p>
            <a:pPr marL="12700" marR="363220">
              <a:lnSpc>
                <a:spcPct val="100000"/>
              </a:lnSpc>
              <a:spcBef>
                <a:spcPts val="95"/>
              </a:spcBef>
            </a:pPr>
            <a:r>
              <a:rPr sz="1600" spc="-5" dirty="0">
                <a:solidFill>
                  <a:srgbClr val="972023"/>
                </a:solidFill>
                <a:latin typeface="Arial"/>
                <a:cs typeface="Arial"/>
              </a:rPr>
              <a:t>Fill in batch number (BN) covered by the </a:t>
            </a:r>
            <a:r>
              <a:rPr sz="1600" spc="-45" dirty="0">
                <a:solidFill>
                  <a:srgbClr val="972023"/>
                </a:solidFill>
                <a:latin typeface="Arial"/>
                <a:cs typeface="Arial"/>
              </a:rPr>
              <a:t>ATS </a:t>
            </a:r>
            <a:r>
              <a:rPr sz="1600" b="1" spc="-5" dirty="0">
                <a:solidFill>
                  <a:srgbClr val="972023"/>
                </a:solidFill>
                <a:latin typeface="Arial"/>
                <a:cs typeface="Arial"/>
              </a:rPr>
              <a:t>if  required </a:t>
            </a:r>
            <a:r>
              <a:rPr sz="1600" spc="-5" dirty="0">
                <a:solidFill>
                  <a:srgbClr val="972023"/>
                </a:solidFill>
                <a:latin typeface="Arial"/>
                <a:cs typeface="Arial"/>
              </a:rPr>
              <a:t>by Part Report per specification</a:t>
            </a:r>
            <a:r>
              <a:rPr sz="1600" spc="100" dirty="0">
                <a:solidFill>
                  <a:srgbClr val="972023"/>
                </a:solidFill>
                <a:latin typeface="Arial"/>
                <a:cs typeface="Arial"/>
              </a:rPr>
              <a:t> </a:t>
            </a:r>
            <a:r>
              <a:rPr sz="1600" b="1" spc="-5" dirty="0">
                <a:solidFill>
                  <a:srgbClr val="972023"/>
                </a:solidFill>
                <a:latin typeface="Arial"/>
                <a:cs typeface="Arial"/>
              </a:rPr>
              <a:t>Q03402</a:t>
            </a:r>
            <a:r>
              <a:rPr sz="1600" spc="-5" dirty="0">
                <a:solidFill>
                  <a:srgbClr val="972023"/>
                </a:solidFill>
                <a:latin typeface="Arial"/>
                <a:cs typeface="Arial"/>
              </a:rPr>
              <a:t>.</a:t>
            </a:r>
            <a:endParaRPr sz="1600" dirty="0">
              <a:latin typeface="Arial"/>
              <a:cs typeface="Arial"/>
            </a:endParaRPr>
          </a:p>
          <a:p>
            <a:pPr>
              <a:lnSpc>
                <a:spcPct val="100000"/>
              </a:lnSpc>
              <a:spcBef>
                <a:spcPts val="20"/>
              </a:spcBef>
            </a:pPr>
            <a:endParaRPr sz="1650" dirty="0">
              <a:latin typeface="Times New Roman"/>
              <a:cs typeface="Times New Roman"/>
            </a:endParaRPr>
          </a:p>
          <a:p>
            <a:pPr marL="12700" marR="153035">
              <a:lnSpc>
                <a:spcPct val="100000"/>
              </a:lnSpc>
            </a:pPr>
            <a:r>
              <a:rPr sz="1600" spc="-5" dirty="0">
                <a:solidFill>
                  <a:srgbClr val="972023"/>
                </a:solidFill>
                <a:latin typeface="Arial"/>
                <a:cs typeface="Arial"/>
              </a:rPr>
              <a:t>If the </a:t>
            </a:r>
            <a:r>
              <a:rPr sz="1600" spc="-45" dirty="0">
                <a:solidFill>
                  <a:srgbClr val="972023"/>
                </a:solidFill>
                <a:latin typeface="Arial"/>
                <a:cs typeface="Arial"/>
              </a:rPr>
              <a:t>ATS </a:t>
            </a:r>
            <a:r>
              <a:rPr sz="1600" spc="-5" dirty="0">
                <a:solidFill>
                  <a:srgbClr val="972023"/>
                </a:solidFill>
                <a:latin typeface="Arial"/>
                <a:cs typeface="Arial"/>
              </a:rPr>
              <a:t>is for multiple BNs in a complete range the  lowest and highest BN shall be separated with the  </a:t>
            </a:r>
            <a:r>
              <a:rPr sz="1600" spc="-10" dirty="0">
                <a:solidFill>
                  <a:srgbClr val="972023"/>
                </a:solidFill>
                <a:latin typeface="Arial"/>
                <a:cs typeface="Arial"/>
              </a:rPr>
              <a:t>word “through“, </a:t>
            </a:r>
            <a:r>
              <a:rPr sz="1600" spc="-5" dirty="0">
                <a:solidFill>
                  <a:srgbClr val="972023"/>
                </a:solidFill>
                <a:latin typeface="Arial"/>
                <a:cs typeface="Arial"/>
              </a:rPr>
              <a:t>e.g. 10124 through</a:t>
            </a:r>
            <a:r>
              <a:rPr sz="1600" spc="110" dirty="0">
                <a:solidFill>
                  <a:srgbClr val="972023"/>
                </a:solidFill>
                <a:latin typeface="Arial"/>
                <a:cs typeface="Arial"/>
              </a:rPr>
              <a:t> </a:t>
            </a:r>
            <a:r>
              <a:rPr sz="1600" spc="-5" dirty="0">
                <a:solidFill>
                  <a:srgbClr val="972023"/>
                </a:solidFill>
                <a:latin typeface="Arial"/>
                <a:cs typeface="Arial"/>
              </a:rPr>
              <a:t>10129.</a:t>
            </a:r>
            <a:endParaRPr sz="1600" dirty="0">
              <a:latin typeface="Arial"/>
              <a:cs typeface="Arial"/>
            </a:endParaRPr>
          </a:p>
          <a:p>
            <a:pPr>
              <a:lnSpc>
                <a:spcPct val="100000"/>
              </a:lnSpc>
              <a:spcBef>
                <a:spcPts val="25"/>
              </a:spcBef>
            </a:pPr>
            <a:endParaRPr sz="1650" dirty="0">
              <a:latin typeface="Times New Roman"/>
              <a:cs typeface="Times New Roman"/>
            </a:endParaRPr>
          </a:p>
          <a:p>
            <a:pPr marL="12700" marR="509270">
              <a:lnSpc>
                <a:spcPct val="100000"/>
              </a:lnSpc>
            </a:pPr>
            <a:r>
              <a:rPr sz="1600" spc="-5" dirty="0">
                <a:solidFill>
                  <a:srgbClr val="972023"/>
                </a:solidFill>
                <a:latin typeface="Arial"/>
                <a:cs typeface="Arial"/>
              </a:rPr>
              <a:t>Quantity used for every batch shall be indicated  between bracked in the Batch Number </a:t>
            </a:r>
            <a:r>
              <a:rPr sz="1600" dirty="0">
                <a:solidFill>
                  <a:srgbClr val="972023"/>
                </a:solidFill>
                <a:latin typeface="Arial"/>
                <a:cs typeface="Arial"/>
              </a:rPr>
              <a:t>field, </a:t>
            </a:r>
            <a:r>
              <a:rPr sz="1600" spc="-5" dirty="0">
                <a:solidFill>
                  <a:srgbClr val="972023"/>
                </a:solidFill>
                <a:latin typeface="Arial"/>
                <a:cs typeface="Arial"/>
              </a:rPr>
              <a:t>e.g.:  B12506(9).</a:t>
            </a:r>
            <a:endParaRPr sz="1600" dirty="0">
              <a:latin typeface="Arial"/>
              <a:cs typeface="Arial"/>
            </a:endParaRPr>
          </a:p>
          <a:p>
            <a:pPr>
              <a:lnSpc>
                <a:spcPct val="100000"/>
              </a:lnSpc>
              <a:spcBef>
                <a:spcPts val="25"/>
              </a:spcBef>
            </a:pPr>
            <a:endParaRPr sz="1650" dirty="0">
              <a:latin typeface="Times New Roman"/>
              <a:cs typeface="Times New Roman"/>
            </a:endParaRPr>
          </a:p>
          <a:p>
            <a:pPr marL="12700" marR="238125">
              <a:lnSpc>
                <a:spcPct val="100000"/>
              </a:lnSpc>
            </a:pPr>
            <a:r>
              <a:rPr sz="1600" spc="-5" dirty="0">
                <a:solidFill>
                  <a:srgbClr val="972023"/>
                </a:solidFill>
                <a:latin typeface="Arial"/>
                <a:cs typeface="Arial"/>
              </a:rPr>
              <a:t>If the </a:t>
            </a:r>
            <a:r>
              <a:rPr sz="1600" spc="-45" dirty="0">
                <a:solidFill>
                  <a:srgbClr val="972023"/>
                </a:solidFill>
                <a:latin typeface="Arial"/>
                <a:cs typeface="Arial"/>
              </a:rPr>
              <a:t>ATS </a:t>
            </a:r>
            <a:r>
              <a:rPr sz="1600" spc="-5" dirty="0">
                <a:solidFill>
                  <a:srgbClr val="972023"/>
                </a:solidFill>
                <a:latin typeface="Arial"/>
                <a:cs typeface="Arial"/>
              </a:rPr>
              <a:t>is for multiple BNs not in a range the BNs  shall be separated </a:t>
            </a:r>
            <a:r>
              <a:rPr sz="1600" spc="-10" dirty="0">
                <a:solidFill>
                  <a:srgbClr val="972023"/>
                </a:solidFill>
                <a:latin typeface="Arial"/>
                <a:cs typeface="Arial"/>
              </a:rPr>
              <a:t>with </a:t>
            </a:r>
            <a:r>
              <a:rPr sz="1600" spc="-5" dirty="0">
                <a:solidFill>
                  <a:srgbClr val="972023"/>
                </a:solidFill>
                <a:latin typeface="Arial"/>
                <a:cs typeface="Arial"/>
              </a:rPr>
              <a:t>comma, e.g.: 10124, 10126,  10128 and 10129, or use page 2 to list all batch  numbers and write “Multiple batch </a:t>
            </a:r>
            <a:r>
              <a:rPr sz="1600" spc="-10" dirty="0">
                <a:solidFill>
                  <a:srgbClr val="972023"/>
                </a:solidFill>
                <a:latin typeface="Arial"/>
                <a:cs typeface="Arial"/>
              </a:rPr>
              <a:t>numbers, refer  </a:t>
            </a:r>
            <a:r>
              <a:rPr sz="1600" spc="-5" dirty="0">
                <a:solidFill>
                  <a:srgbClr val="972023"/>
                </a:solidFill>
                <a:latin typeface="Arial"/>
                <a:cs typeface="Arial"/>
              </a:rPr>
              <a:t>Page </a:t>
            </a:r>
            <a:r>
              <a:rPr sz="1600" spc="-10" dirty="0">
                <a:solidFill>
                  <a:srgbClr val="972023"/>
                </a:solidFill>
                <a:latin typeface="Arial"/>
                <a:cs typeface="Arial"/>
              </a:rPr>
              <a:t>2”.</a:t>
            </a:r>
            <a:endParaRPr sz="1600" dirty="0">
              <a:latin typeface="Arial"/>
              <a:cs typeface="Arial"/>
            </a:endParaRPr>
          </a:p>
          <a:p>
            <a:pPr>
              <a:lnSpc>
                <a:spcPct val="100000"/>
              </a:lnSpc>
              <a:spcBef>
                <a:spcPts val="25"/>
              </a:spcBef>
            </a:pPr>
            <a:endParaRPr sz="1650" dirty="0">
              <a:latin typeface="Times New Roman"/>
              <a:cs typeface="Times New Roman"/>
            </a:endParaRPr>
          </a:p>
          <a:p>
            <a:pPr marL="12700" marR="5080">
              <a:lnSpc>
                <a:spcPct val="100000"/>
              </a:lnSpc>
            </a:pPr>
            <a:r>
              <a:rPr sz="1600" spc="-5" dirty="0">
                <a:solidFill>
                  <a:srgbClr val="972023"/>
                </a:solidFill>
                <a:latin typeface="Arial"/>
                <a:cs typeface="Arial"/>
              </a:rPr>
              <a:t>Batch number shall be a unique code, not repeated for  other batches, and shall be maximum 10 characters  long. Space shall not be a part of the batch</a:t>
            </a:r>
            <a:r>
              <a:rPr sz="1600" spc="85" dirty="0">
                <a:solidFill>
                  <a:srgbClr val="972023"/>
                </a:solidFill>
                <a:latin typeface="Arial"/>
                <a:cs typeface="Arial"/>
              </a:rPr>
              <a:t> </a:t>
            </a:r>
            <a:r>
              <a:rPr sz="1600" spc="-20" dirty="0">
                <a:solidFill>
                  <a:srgbClr val="972023"/>
                </a:solidFill>
                <a:latin typeface="Arial"/>
                <a:cs typeface="Arial"/>
              </a:rPr>
              <a:t>number.</a:t>
            </a:r>
            <a:endParaRPr sz="16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12</a:t>
            </a:fld>
            <a:endParaRPr spc="-5" dirty="0"/>
          </a:p>
        </p:txBody>
      </p:sp>
      <p:sp>
        <p:nvSpPr>
          <p:cNvPr id="8" name="object 8"/>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D717A4-3C2E-4156-95D2-209524B6955E}"/>
              </a:ext>
            </a:extLst>
          </p:cNvPr>
          <p:cNvPicPr>
            <a:picLocks noChangeAspect="1"/>
          </p:cNvPicPr>
          <p:nvPr/>
        </p:nvPicPr>
        <p:blipFill>
          <a:blip r:embed="rId2"/>
          <a:stretch>
            <a:fillRect/>
          </a:stretch>
        </p:blipFill>
        <p:spPr>
          <a:xfrm>
            <a:off x="526795" y="1692274"/>
            <a:ext cx="5829300" cy="3228975"/>
          </a:xfrm>
          <a:prstGeom prst="rect">
            <a:avLst/>
          </a:prstGeom>
        </p:spPr>
      </p:pic>
      <p:sp>
        <p:nvSpPr>
          <p:cNvPr id="3" name="object 3"/>
          <p:cNvSpPr/>
          <p:nvPr/>
        </p:nvSpPr>
        <p:spPr>
          <a:xfrm>
            <a:off x="446531" y="890016"/>
            <a:ext cx="7027545" cy="3108960"/>
          </a:xfrm>
          <a:custGeom>
            <a:avLst/>
            <a:gdLst/>
            <a:ahLst/>
            <a:cxnLst/>
            <a:rect l="l" t="t" r="r" b="b"/>
            <a:pathLst>
              <a:path w="7027545" h="3108960">
                <a:moveTo>
                  <a:pt x="0" y="3108960"/>
                </a:moveTo>
                <a:lnTo>
                  <a:pt x="7027164" y="3108960"/>
                </a:lnTo>
                <a:lnTo>
                  <a:pt x="7027164" y="0"/>
                </a:lnTo>
                <a:lnTo>
                  <a:pt x="0" y="0"/>
                </a:lnTo>
                <a:lnTo>
                  <a:pt x="0" y="310896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1555750" y="4114800"/>
            <a:ext cx="5918581" cy="145034"/>
          </a:xfrm>
          <a:custGeom>
            <a:avLst/>
            <a:gdLst/>
            <a:ahLst/>
            <a:cxnLst/>
            <a:rect l="l" t="t" r="r" b="b"/>
            <a:pathLst>
              <a:path w="6024245" h="127000">
                <a:moveTo>
                  <a:pt x="76200" y="0"/>
                </a:moveTo>
                <a:lnTo>
                  <a:pt x="0" y="63500"/>
                </a:lnTo>
                <a:lnTo>
                  <a:pt x="76200" y="127000"/>
                </a:lnTo>
                <a:lnTo>
                  <a:pt x="76200" y="73406"/>
                </a:lnTo>
                <a:lnTo>
                  <a:pt x="63500" y="73406"/>
                </a:lnTo>
                <a:lnTo>
                  <a:pt x="63500" y="53594"/>
                </a:lnTo>
                <a:lnTo>
                  <a:pt x="76200" y="53594"/>
                </a:lnTo>
                <a:lnTo>
                  <a:pt x="76200" y="0"/>
                </a:lnTo>
                <a:close/>
              </a:path>
              <a:path w="6024245" h="127000">
                <a:moveTo>
                  <a:pt x="76200" y="53594"/>
                </a:moveTo>
                <a:lnTo>
                  <a:pt x="63500" y="53594"/>
                </a:lnTo>
                <a:lnTo>
                  <a:pt x="63500" y="73406"/>
                </a:lnTo>
                <a:lnTo>
                  <a:pt x="76200" y="73406"/>
                </a:lnTo>
                <a:lnTo>
                  <a:pt x="76200" y="53594"/>
                </a:lnTo>
                <a:close/>
              </a:path>
              <a:path w="6024245" h="127000">
                <a:moveTo>
                  <a:pt x="6024118" y="53594"/>
                </a:moveTo>
                <a:lnTo>
                  <a:pt x="76200" y="53594"/>
                </a:lnTo>
                <a:lnTo>
                  <a:pt x="76200" y="73406"/>
                </a:lnTo>
                <a:lnTo>
                  <a:pt x="6024118" y="73406"/>
                </a:lnTo>
                <a:lnTo>
                  <a:pt x="6024118" y="53594"/>
                </a:lnTo>
                <a:close/>
              </a:path>
            </a:pathLst>
          </a:custGeom>
          <a:solidFill>
            <a:srgbClr val="CA2C2F"/>
          </a:solidFill>
        </p:spPr>
        <p:txBody>
          <a:bodyPr wrap="square" lIns="0" tIns="0" rIns="0" bIns="0" rtlCol="0"/>
          <a:lstStyle/>
          <a:p>
            <a:endParaRPr/>
          </a:p>
        </p:txBody>
      </p:sp>
      <p:sp>
        <p:nvSpPr>
          <p:cNvPr id="5" name="object 5"/>
          <p:cNvSpPr txBox="1"/>
          <p:nvPr/>
        </p:nvSpPr>
        <p:spPr>
          <a:xfrm>
            <a:off x="7474457" y="4027170"/>
            <a:ext cx="3636645" cy="338455"/>
          </a:xfrm>
          <a:prstGeom prst="rect">
            <a:avLst/>
          </a:prstGeom>
          <a:ln w="19811">
            <a:solidFill>
              <a:srgbClr val="CA2C2F"/>
            </a:solidFill>
          </a:ln>
        </p:spPr>
        <p:txBody>
          <a:bodyPr vert="horz" wrap="square" lIns="0" tIns="40640" rIns="0" bIns="0" rtlCol="0">
            <a:spAutoFit/>
          </a:bodyPr>
          <a:lstStyle/>
          <a:p>
            <a:pPr marL="91440">
              <a:lnSpc>
                <a:spcPct val="100000"/>
              </a:lnSpc>
              <a:spcBef>
                <a:spcPts val="320"/>
              </a:spcBef>
            </a:pPr>
            <a:r>
              <a:rPr sz="1600" spc="-5" dirty="0">
                <a:solidFill>
                  <a:srgbClr val="972023"/>
                </a:solidFill>
                <a:latin typeface="Arial"/>
                <a:cs typeface="Arial"/>
              </a:rPr>
              <a:t>Mention applicable Heat</a:t>
            </a:r>
            <a:r>
              <a:rPr sz="1600" spc="-15" dirty="0">
                <a:solidFill>
                  <a:srgbClr val="972023"/>
                </a:solidFill>
                <a:latin typeface="Arial"/>
                <a:cs typeface="Arial"/>
              </a:rPr>
              <a:t> </a:t>
            </a:r>
            <a:r>
              <a:rPr sz="1600" spc="-5" dirty="0">
                <a:solidFill>
                  <a:srgbClr val="972023"/>
                </a:solidFill>
                <a:latin typeface="Arial"/>
                <a:cs typeface="Arial"/>
              </a:rPr>
              <a:t>Number(s)</a:t>
            </a:r>
            <a:endParaRPr sz="1600">
              <a:latin typeface="Arial"/>
              <a:cs typeface="Arial"/>
            </a:endParaRPr>
          </a:p>
        </p:txBody>
      </p:sp>
      <p:sp>
        <p:nvSpPr>
          <p:cNvPr id="6" name="object 6"/>
          <p:cNvSpPr/>
          <p:nvPr/>
        </p:nvSpPr>
        <p:spPr>
          <a:xfrm>
            <a:off x="1843785" y="4805934"/>
            <a:ext cx="127000" cy="230631"/>
          </a:xfrm>
          <a:custGeom>
            <a:avLst/>
            <a:gdLst/>
            <a:ahLst/>
            <a:cxnLst/>
            <a:rect l="l" t="t" r="r" b="b"/>
            <a:pathLst>
              <a:path w="127000" h="416560">
                <a:moveTo>
                  <a:pt x="73406" y="63500"/>
                </a:moveTo>
                <a:lnTo>
                  <a:pt x="53593" y="63500"/>
                </a:lnTo>
                <a:lnTo>
                  <a:pt x="53593" y="416433"/>
                </a:lnTo>
                <a:lnTo>
                  <a:pt x="73406" y="416433"/>
                </a:lnTo>
                <a:lnTo>
                  <a:pt x="73406" y="63500"/>
                </a:lnTo>
                <a:close/>
              </a:path>
              <a:path w="127000" h="416560">
                <a:moveTo>
                  <a:pt x="63500" y="0"/>
                </a:moveTo>
                <a:lnTo>
                  <a:pt x="0" y="76200"/>
                </a:lnTo>
                <a:lnTo>
                  <a:pt x="53593" y="76200"/>
                </a:lnTo>
                <a:lnTo>
                  <a:pt x="53593" y="63500"/>
                </a:lnTo>
                <a:lnTo>
                  <a:pt x="116416" y="63500"/>
                </a:lnTo>
                <a:lnTo>
                  <a:pt x="63500" y="0"/>
                </a:lnTo>
                <a:close/>
              </a:path>
              <a:path w="127000" h="416560">
                <a:moveTo>
                  <a:pt x="116416" y="63500"/>
                </a:moveTo>
                <a:lnTo>
                  <a:pt x="73406" y="63500"/>
                </a:lnTo>
                <a:lnTo>
                  <a:pt x="73406" y="76200"/>
                </a:lnTo>
                <a:lnTo>
                  <a:pt x="127000" y="76200"/>
                </a:lnTo>
                <a:lnTo>
                  <a:pt x="116416" y="63500"/>
                </a:lnTo>
                <a:close/>
              </a:path>
            </a:pathLst>
          </a:custGeom>
          <a:solidFill>
            <a:srgbClr val="CA2C2F"/>
          </a:solidFill>
        </p:spPr>
        <p:txBody>
          <a:bodyPr wrap="square" lIns="0" tIns="0" rIns="0" bIns="0" rtlCol="0"/>
          <a:lstStyle/>
          <a:p>
            <a:endParaRPr/>
          </a:p>
        </p:txBody>
      </p:sp>
      <p:sp>
        <p:nvSpPr>
          <p:cNvPr id="7" name="object 7"/>
          <p:cNvSpPr/>
          <p:nvPr/>
        </p:nvSpPr>
        <p:spPr>
          <a:xfrm>
            <a:off x="5425185" y="4805934"/>
            <a:ext cx="127000" cy="258825"/>
          </a:xfrm>
          <a:custGeom>
            <a:avLst/>
            <a:gdLst/>
            <a:ahLst/>
            <a:cxnLst/>
            <a:rect l="l" t="t" r="r" b="b"/>
            <a:pathLst>
              <a:path w="127000" h="416560">
                <a:moveTo>
                  <a:pt x="73405" y="63500"/>
                </a:moveTo>
                <a:lnTo>
                  <a:pt x="53593" y="63500"/>
                </a:lnTo>
                <a:lnTo>
                  <a:pt x="53593" y="416433"/>
                </a:lnTo>
                <a:lnTo>
                  <a:pt x="73405" y="416433"/>
                </a:lnTo>
                <a:lnTo>
                  <a:pt x="73405" y="63500"/>
                </a:lnTo>
                <a:close/>
              </a:path>
              <a:path w="127000" h="416560">
                <a:moveTo>
                  <a:pt x="63500" y="0"/>
                </a:moveTo>
                <a:lnTo>
                  <a:pt x="0" y="76200"/>
                </a:lnTo>
                <a:lnTo>
                  <a:pt x="53593" y="76200"/>
                </a:lnTo>
                <a:lnTo>
                  <a:pt x="53593" y="63500"/>
                </a:lnTo>
                <a:lnTo>
                  <a:pt x="116416" y="63500"/>
                </a:lnTo>
                <a:lnTo>
                  <a:pt x="63500" y="0"/>
                </a:lnTo>
                <a:close/>
              </a:path>
              <a:path w="127000" h="416560">
                <a:moveTo>
                  <a:pt x="116416" y="63500"/>
                </a:moveTo>
                <a:lnTo>
                  <a:pt x="73405" y="63500"/>
                </a:lnTo>
                <a:lnTo>
                  <a:pt x="73405" y="76200"/>
                </a:lnTo>
                <a:lnTo>
                  <a:pt x="127000" y="76200"/>
                </a:lnTo>
                <a:lnTo>
                  <a:pt x="116416" y="63500"/>
                </a:lnTo>
                <a:close/>
              </a:path>
            </a:pathLst>
          </a:custGeom>
          <a:solidFill>
            <a:srgbClr val="CA2C2F"/>
          </a:solidFill>
        </p:spPr>
        <p:txBody>
          <a:bodyPr wrap="square" lIns="0" tIns="0" rIns="0" bIns="0" rtlCol="0"/>
          <a:lstStyle/>
          <a:p>
            <a:endParaRPr/>
          </a:p>
        </p:txBody>
      </p:sp>
      <p:sp>
        <p:nvSpPr>
          <p:cNvPr id="8" name="object 8"/>
          <p:cNvSpPr txBox="1"/>
          <p:nvPr/>
        </p:nvSpPr>
        <p:spPr>
          <a:xfrm>
            <a:off x="534402" y="5064759"/>
            <a:ext cx="8184148" cy="1211229"/>
          </a:xfrm>
          <a:prstGeom prst="rect">
            <a:avLst/>
          </a:prstGeom>
          <a:ln w="19811">
            <a:solidFill>
              <a:srgbClr val="CA2C2F"/>
            </a:solidFill>
          </a:ln>
        </p:spPr>
        <p:txBody>
          <a:bodyPr vert="horz" wrap="square" lIns="0" tIns="41275" rIns="0" bIns="0" rtlCol="0">
            <a:spAutoFit/>
          </a:bodyPr>
          <a:lstStyle/>
          <a:p>
            <a:pPr marL="90170">
              <a:lnSpc>
                <a:spcPct val="100000"/>
              </a:lnSpc>
              <a:spcBef>
                <a:spcPts val="325"/>
              </a:spcBef>
            </a:pPr>
            <a:r>
              <a:rPr sz="1200" spc="-5" dirty="0">
                <a:solidFill>
                  <a:srgbClr val="972023"/>
                </a:solidFill>
                <a:latin typeface="Arial"/>
                <a:cs typeface="Arial"/>
              </a:rPr>
              <a:t>Complete if the shipping location other than the </a:t>
            </a:r>
            <a:r>
              <a:rPr sz="1200" spc="-25" dirty="0">
                <a:solidFill>
                  <a:srgbClr val="972023"/>
                </a:solidFill>
                <a:latin typeface="Arial"/>
                <a:cs typeface="Arial"/>
              </a:rPr>
              <a:t>TechnipFMC </a:t>
            </a:r>
            <a:r>
              <a:rPr sz="1200" spc="-5" dirty="0">
                <a:solidFill>
                  <a:srgbClr val="972023"/>
                </a:solidFill>
                <a:latin typeface="Arial"/>
                <a:cs typeface="Arial"/>
              </a:rPr>
              <a:t>location it </a:t>
            </a:r>
            <a:r>
              <a:rPr sz="1200" spc="-10" dirty="0">
                <a:solidFill>
                  <a:srgbClr val="972023"/>
                </a:solidFill>
                <a:latin typeface="Arial"/>
                <a:cs typeface="Arial"/>
              </a:rPr>
              <a:t>was</a:t>
            </a:r>
            <a:r>
              <a:rPr sz="1200" spc="150" dirty="0">
                <a:solidFill>
                  <a:srgbClr val="972023"/>
                </a:solidFill>
                <a:latin typeface="Arial"/>
                <a:cs typeface="Arial"/>
              </a:rPr>
              <a:t> </a:t>
            </a:r>
            <a:r>
              <a:rPr sz="1200" spc="-5" dirty="0">
                <a:solidFill>
                  <a:srgbClr val="972023"/>
                </a:solidFill>
                <a:latin typeface="Arial"/>
                <a:cs typeface="Arial"/>
              </a:rPr>
              <a:t>procured</a:t>
            </a:r>
            <a:endParaRPr sz="1200" dirty="0">
              <a:latin typeface="Arial"/>
              <a:cs typeface="Arial"/>
            </a:endParaRPr>
          </a:p>
          <a:p>
            <a:pPr marL="90170">
              <a:lnSpc>
                <a:spcPct val="100000"/>
              </a:lnSpc>
              <a:spcBef>
                <a:spcPts val="5"/>
              </a:spcBef>
            </a:pPr>
            <a:r>
              <a:rPr sz="1200" spc="-25" dirty="0">
                <a:solidFill>
                  <a:srgbClr val="972023"/>
                </a:solidFill>
                <a:latin typeface="Arial"/>
                <a:cs typeface="Arial"/>
              </a:rPr>
              <a:t>for. </a:t>
            </a:r>
            <a:r>
              <a:rPr sz="1200" spc="-5" dirty="0">
                <a:solidFill>
                  <a:srgbClr val="972023"/>
                </a:solidFill>
                <a:latin typeface="Arial"/>
                <a:cs typeface="Arial"/>
              </a:rPr>
              <a:t>This also applies if the material </a:t>
            </a:r>
            <a:r>
              <a:rPr sz="1200" spc="-10" dirty="0">
                <a:solidFill>
                  <a:srgbClr val="972023"/>
                </a:solidFill>
                <a:latin typeface="Arial"/>
                <a:cs typeface="Arial"/>
              </a:rPr>
              <a:t>will </a:t>
            </a:r>
            <a:r>
              <a:rPr sz="1200" spc="-5" dirty="0">
                <a:solidFill>
                  <a:srgbClr val="972023"/>
                </a:solidFill>
                <a:latin typeface="Arial"/>
                <a:cs typeface="Arial"/>
              </a:rPr>
              <a:t>remain at its current</a:t>
            </a:r>
            <a:r>
              <a:rPr sz="1200" spc="100" dirty="0">
                <a:solidFill>
                  <a:srgbClr val="972023"/>
                </a:solidFill>
                <a:latin typeface="Arial"/>
                <a:cs typeface="Arial"/>
              </a:rPr>
              <a:t> </a:t>
            </a:r>
            <a:r>
              <a:rPr sz="1200" spc="-5" dirty="0">
                <a:solidFill>
                  <a:srgbClr val="972023"/>
                </a:solidFill>
                <a:latin typeface="Arial"/>
                <a:cs typeface="Arial"/>
              </a:rPr>
              <a:t>location.</a:t>
            </a:r>
            <a:endParaRPr lang="en-US" sz="1200" spc="-5" dirty="0">
              <a:solidFill>
                <a:srgbClr val="972023"/>
              </a:solidFill>
              <a:latin typeface="Arial"/>
              <a:cs typeface="Arial"/>
            </a:endParaRPr>
          </a:p>
          <a:p>
            <a:pPr marL="90170">
              <a:lnSpc>
                <a:spcPct val="100000"/>
              </a:lnSpc>
              <a:spcBef>
                <a:spcPts val="5"/>
              </a:spcBef>
            </a:pPr>
            <a:r>
              <a:rPr lang="en-US" sz="1200" b="1" dirty="0">
                <a:latin typeface="Arial"/>
                <a:cs typeface="Arial"/>
              </a:rPr>
              <a:t>Source Inspection Release Form (SIRF) GTF-GSOP-COR-21007-01 signed by the source Inspector shall be submitted at the time of ATS approval by the supplier and shall include marking (traceability) photograph in it. ATS will not be approved until completed SIRF is provided.</a:t>
            </a:r>
            <a:endParaRPr sz="1400" b="1" dirty="0">
              <a:latin typeface="Times New Roman"/>
              <a:cs typeface="Times New Roman"/>
            </a:endParaRPr>
          </a:p>
          <a:p>
            <a:pPr marL="90170">
              <a:lnSpc>
                <a:spcPct val="100000"/>
              </a:lnSpc>
            </a:pPr>
            <a:r>
              <a:rPr sz="1200" spc="-5" dirty="0">
                <a:solidFill>
                  <a:srgbClr val="972023"/>
                </a:solidFill>
                <a:latin typeface="Arial"/>
                <a:cs typeface="Arial"/>
              </a:rPr>
              <a:t>For further clarification see PO or approach the Commercial Point of Contact, the</a:t>
            </a:r>
            <a:r>
              <a:rPr sz="1200" spc="225" dirty="0">
                <a:solidFill>
                  <a:srgbClr val="972023"/>
                </a:solidFill>
                <a:latin typeface="Arial"/>
                <a:cs typeface="Arial"/>
              </a:rPr>
              <a:t> </a:t>
            </a:r>
            <a:r>
              <a:rPr sz="1200" spc="-20" dirty="0">
                <a:solidFill>
                  <a:srgbClr val="972023"/>
                </a:solidFill>
                <a:latin typeface="Arial"/>
                <a:cs typeface="Arial"/>
              </a:rPr>
              <a:t>Buyer</a:t>
            </a:r>
            <a:r>
              <a:rPr sz="1600" spc="-20" dirty="0">
                <a:solidFill>
                  <a:srgbClr val="972023"/>
                </a:solidFill>
                <a:latin typeface="Arial"/>
                <a:cs typeface="Arial"/>
              </a:rPr>
              <a:t>.</a:t>
            </a:r>
            <a:endParaRPr sz="1600" dirty="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13</a:t>
            </a:fld>
            <a:endParaRPr spc="-5" dirty="0"/>
          </a:p>
        </p:txBody>
      </p:sp>
      <p:sp>
        <p:nvSpPr>
          <p:cNvPr id="9" name="object 9"/>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cxnSp>
        <p:nvCxnSpPr>
          <p:cNvPr id="13" name="Straight Connector 12">
            <a:extLst>
              <a:ext uri="{FF2B5EF4-FFF2-40B4-BE49-F238E27FC236}">
                <a16:creationId xmlns:a16="http://schemas.microsoft.com/office/drawing/2014/main" id="{3EAF72E7-D72C-129A-5F3A-79ED9E198958}"/>
              </a:ext>
            </a:extLst>
          </p:cNvPr>
          <p:cNvCxnSpPr>
            <a:cxnSpLocks/>
          </p:cNvCxnSpPr>
          <p:nvPr/>
        </p:nvCxnSpPr>
        <p:spPr>
          <a:xfrm>
            <a:off x="11309350" y="4249424"/>
            <a:ext cx="40004" cy="2429262"/>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98079A-6F8E-D3BD-69D2-A23E8A4DCEF3}"/>
              </a:ext>
            </a:extLst>
          </p:cNvPr>
          <p:cNvPicPr>
            <a:picLocks noChangeAspect="1"/>
          </p:cNvPicPr>
          <p:nvPr/>
        </p:nvPicPr>
        <p:blipFill>
          <a:blip r:embed="rId2"/>
          <a:stretch>
            <a:fillRect/>
          </a:stretch>
        </p:blipFill>
        <p:spPr>
          <a:xfrm>
            <a:off x="407692" y="2133600"/>
            <a:ext cx="6880838" cy="2286000"/>
          </a:xfrm>
          <a:prstGeom prst="rect">
            <a:avLst/>
          </a:prstGeom>
        </p:spPr>
      </p:pic>
      <p:sp>
        <p:nvSpPr>
          <p:cNvPr id="3" name="object 3"/>
          <p:cNvSpPr/>
          <p:nvPr/>
        </p:nvSpPr>
        <p:spPr>
          <a:xfrm>
            <a:off x="2431542" y="2966973"/>
            <a:ext cx="5039995" cy="127000"/>
          </a:xfrm>
          <a:custGeom>
            <a:avLst/>
            <a:gdLst/>
            <a:ahLst/>
            <a:cxnLst/>
            <a:rect l="l" t="t" r="r" b="b"/>
            <a:pathLst>
              <a:path w="5039995" h="127000">
                <a:moveTo>
                  <a:pt x="76200" y="0"/>
                </a:moveTo>
                <a:lnTo>
                  <a:pt x="0" y="63499"/>
                </a:lnTo>
                <a:lnTo>
                  <a:pt x="76200" y="126999"/>
                </a:lnTo>
                <a:lnTo>
                  <a:pt x="76200" y="73405"/>
                </a:lnTo>
                <a:lnTo>
                  <a:pt x="63500" y="73405"/>
                </a:lnTo>
                <a:lnTo>
                  <a:pt x="63500" y="53593"/>
                </a:lnTo>
                <a:lnTo>
                  <a:pt x="76200" y="53593"/>
                </a:lnTo>
                <a:lnTo>
                  <a:pt x="76200" y="0"/>
                </a:lnTo>
                <a:close/>
              </a:path>
              <a:path w="5039995" h="127000">
                <a:moveTo>
                  <a:pt x="76200" y="53593"/>
                </a:moveTo>
                <a:lnTo>
                  <a:pt x="63500" y="53593"/>
                </a:lnTo>
                <a:lnTo>
                  <a:pt x="63500" y="73405"/>
                </a:lnTo>
                <a:lnTo>
                  <a:pt x="76200" y="73405"/>
                </a:lnTo>
                <a:lnTo>
                  <a:pt x="76200" y="53593"/>
                </a:lnTo>
                <a:close/>
              </a:path>
              <a:path w="5039995" h="127000">
                <a:moveTo>
                  <a:pt x="5039995" y="53593"/>
                </a:moveTo>
                <a:lnTo>
                  <a:pt x="76200" y="53593"/>
                </a:lnTo>
                <a:lnTo>
                  <a:pt x="76200" y="73405"/>
                </a:lnTo>
                <a:lnTo>
                  <a:pt x="5039995" y="73405"/>
                </a:lnTo>
                <a:lnTo>
                  <a:pt x="5039995" y="53593"/>
                </a:lnTo>
                <a:close/>
              </a:path>
            </a:pathLst>
          </a:custGeom>
          <a:solidFill>
            <a:srgbClr val="CA2C2F"/>
          </a:solidFill>
        </p:spPr>
        <p:txBody>
          <a:bodyPr wrap="square" lIns="0" tIns="0" rIns="0" bIns="0" rtlCol="0"/>
          <a:lstStyle/>
          <a:p>
            <a:endParaRPr/>
          </a:p>
        </p:txBody>
      </p:sp>
      <p:sp>
        <p:nvSpPr>
          <p:cNvPr id="4" name="object 4"/>
          <p:cNvSpPr/>
          <p:nvPr/>
        </p:nvSpPr>
        <p:spPr>
          <a:xfrm>
            <a:off x="2448305" y="3966717"/>
            <a:ext cx="5039995" cy="127000"/>
          </a:xfrm>
          <a:custGeom>
            <a:avLst/>
            <a:gdLst/>
            <a:ahLst/>
            <a:cxnLst/>
            <a:rect l="l" t="t" r="r" b="b"/>
            <a:pathLst>
              <a:path w="5039995" h="127000">
                <a:moveTo>
                  <a:pt x="76200" y="0"/>
                </a:moveTo>
                <a:lnTo>
                  <a:pt x="0" y="63499"/>
                </a:lnTo>
                <a:lnTo>
                  <a:pt x="76200" y="126999"/>
                </a:lnTo>
                <a:lnTo>
                  <a:pt x="76200" y="73405"/>
                </a:lnTo>
                <a:lnTo>
                  <a:pt x="63500" y="73405"/>
                </a:lnTo>
                <a:lnTo>
                  <a:pt x="63500" y="53593"/>
                </a:lnTo>
                <a:lnTo>
                  <a:pt x="76200" y="53593"/>
                </a:lnTo>
                <a:lnTo>
                  <a:pt x="76200" y="0"/>
                </a:lnTo>
                <a:close/>
              </a:path>
              <a:path w="5039995" h="127000">
                <a:moveTo>
                  <a:pt x="76200" y="53593"/>
                </a:moveTo>
                <a:lnTo>
                  <a:pt x="63500" y="53593"/>
                </a:lnTo>
                <a:lnTo>
                  <a:pt x="63500" y="73405"/>
                </a:lnTo>
                <a:lnTo>
                  <a:pt x="76200" y="73405"/>
                </a:lnTo>
                <a:lnTo>
                  <a:pt x="76200" y="53593"/>
                </a:lnTo>
                <a:close/>
              </a:path>
              <a:path w="5039995" h="127000">
                <a:moveTo>
                  <a:pt x="5039995" y="53593"/>
                </a:moveTo>
                <a:lnTo>
                  <a:pt x="76200" y="53593"/>
                </a:lnTo>
                <a:lnTo>
                  <a:pt x="76200" y="73405"/>
                </a:lnTo>
                <a:lnTo>
                  <a:pt x="5039995" y="73405"/>
                </a:lnTo>
                <a:lnTo>
                  <a:pt x="5039995" y="53593"/>
                </a:lnTo>
                <a:close/>
              </a:path>
            </a:pathLst>
          </a:custGeom>
          <a:solidFill>
            <a:srgbClr val="CA2C2F"/>
          </a:solidFill>
        </p:spPr>
        <p:txBody>
          <a:bodyPr wrap="square" lIns="0" tIns="0" rIns="0" bIns="0" rtlCol="0"/>
          <a:lstStyle/>
          <a:p>
            <a:endParaRPr/>
          </a:p>
        </p:txBody>
      </p:sp>
      <p:sp>
        <p:nvSpPr>
          <p:cNvPr id="5" name="object 5"/>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14</a:t>
            </a:fld>
            <a:endParaRPr spc="-5" dirty="0"/>
          </a:p>
        </p:txBody>
      </p:sp>
      <p:sp>
        <p:nvSpPr>
          <p:cNvPr id="6" name="object 6"/>
          <p:cNvSpPr txBox="1"/>
          <p:nvPr/>
        </p:nvSpPr>
        <p:spPr>
          <a:xfrm>
            <a:off x="7488173" y="3789423"/>
            <a:ext cx="4234180" cy="832485"/>
          </a:xfrm>
          <a:prstGeom prst="rect">
            <a:avLst/>
          </a:prstGeom>
          <a:ln w="19811">
            <a:solidFill>
              <a:srgbClr val="CA2C2F"/>
            </a:solidFill>
          </a:ln>
        </p:spPr>
        <p:txBody>
          <a:bodyPr vert="horz" wrap="square" lIns="0" tIns="41275" rIns="0" bIns="0" rtlCol="0">
            <a:spAutoFit/>
          </a:bodyPr>
          <a:lstStyle/>
          <a:p>
            <a:pPr marL="91440" marR="298450">
              <a:lnSpc>
                <a:spcPct val="100000"/>
              </a:lnSpc>
              <a:spcBef>
                <a:spcPts val="325"/>
              </a:spcBef>
            </a:pPr>
            <a:r>
              <a:rPr sz="1600" spc="-5" dirty="0">
                <a:solidFill>
                  <a:srgbClr val="972023"/>
                </a:solidFill>
                <a:latin typeface="Arial"/>
                <a:cs typeface="Arial"/>
              </a:rPr>
              <a:t>Use this cell for any comment/clarification  applicable for the </a:t>
            </a:r>
            <a:r>
              <a:rPr sz="1600" spc="-10" dirty="0">
                <a:solidFill>
                  <a:srgbClr val="972023"/>
                </a:solidFill>
                <a:latin typeface="Arial"/>
                <a:cs typeface="Arial"/>
              </a:rPr>
              <a:t>QNs </a:t>
            </a:r>
            <a:r>
              <a:rPr sz="1600" spc="-5" dirty="0">
                <a:solidFill>
                  <a:srgbClr val="972023"/>
                </a:solidFill>
                <a:latin typeface="Arial"/>
                <a:cs typeface="Arial"/>
              </a:rPr>
              <a:t>or the </a:t>
            </a:r>
            <a:r>
              <a:rPr sz="1600" spc="-45" dirty="0">
                <a:solidFill>
                  <a:srgbClr val="972023"/>
                </a:solidFill>
                <a:latin typeface="Arial"/>
                <a:cs typeface="Arial"/>
              </a:rPr>
              <a:t>ATS </a:t>
            </a:r>
            <a:r>
              <a:rPr sz="1600" spc="-5" dirty="0">
                <a:solidFill>
                  <a:srgbClr val="972023"/>
                </a:solidFill>
                <a:latin typeface="Arial"/>
                <a:cs typeface="Arial"/>
              </a:rPr>
              <a:t>package  in</a:t>
            </a:r>
            <a:r>
              <a:rPr sz="1600" spc="-10" dirty="0">
                <a:solidFill>
                  <a:srgbClr val="972023"/>
                </a:solidFill>
                <a:latin typeface="Arial"/>
                <a:cs typeface="Arial"/>
              </a:rPr>
              <a:t> </a:t>
            </a:r>
            <a:r>
              <a:rPr sz="1600" spc="-5" dirty="0">
                <a:solidFill>
                  <a:srgbClr val="972023"/>
                </a:solidFill>
                <a:latin typeface="Arial"/>
                <a:cs typeface="Arial"/>
              </a:rPr>
              <a:t>general.</a:t>
            </a:r>
            <a:endParaRPr sz="1600" dirty="0">
              <a:latin typeface="Arial"/>
              <a:cs typeface="Arial"/>
            </a:endParaRPr>
          </a:p>
        </p:txBody>
      </p:sp>
      <p:sp>
        <p:nvSpPr>
          <p:cNvPr id="7" name="object 7"/>
          <p:cNvSpPr txBox="1"/>
          <p:nvPr/>
        </p:nvSpPr>
        <p:spPr>
          <a:xfrm>
            <a:off x="7486650" y="1824989"/>
            <a:ext cx="4234180" cy="1772280"/>
          </a:xfrm>
          <a:prstGeom prst="rect">
            <a:avLst/>
          </a:prstGeom>
          <a:ln w="19811">
            <a:solidFill>
              <a:srgbClr val="CA2C2F"/>
            </a:solidFill>
          </a:ln>
        </p:spPr>
        <p:txBody>
          <a:bodyPr vert="horz" wrap="square" lIns="0" tIns="40640" rIns="0" bIns="0" rtlCol="0">
            <a:spAutoFit/>
          </a:bodyPr>
          <a:lstStyle/>
          <a:p>
            <a:pPr marL="91440" marR="594995">
              <a:lnSpc>
                <a:spcPct val="100000"/>
              </a:lnSpc>
              <a:spcBef>
                <a:spcPts val="320"/>
              </a:spcBef>
            </a:pPr>
            <a:r>
              <a:rPr sz="1600" spc="-5" dirty="0">
                <a:solidFill>
                  <a:srgbClr val="972023"/>
                </a:solidFill>
                <a:latin typeface="Arial"/>
                <a:cs typeface="Arial"/>
              </a:rPr>
              <a:t>List all </a:t>
            </a:r>
            <a:r>
              <a:rPr sz="1600" spc="-10" dirty="0">
                <a:solidFill>
                  <a:srgbClr val="972023"/>
                </a:solidFill>
                <a:latin typeface="Arial"/>
                <a:cs typeface="Arial"/>
              </a:rPr>
              <a:t>QNs </a:t>
            </a:r>
            <a:r>
              <a:rPr sz="1600" spc="-5" dirty="0">
                <a:solidFill>
                  <a:srgbClr val="972023"/>
                </a:solidFill>
                <a:latin typeface="Arial"/>
                <a:cs typeface="Arial"/>
              </a:rPr>
              <a:t>affecting this delivery in the  appropriate box indicating </a:t>
            </a:r>
            <a:r>
              <a:rPr sz="1600" spc="-10" dirty="0">
                <a:solidFill>
                  <a:srgbClr val="972023"/>
                </a:solidFill>
                <a:latin typeface="Arial"/>
                <a:cs typeface="Arial"/>
              </a:rPr>
              <a:t>QN</a:t>
            </a:r>
            <a:r>
              <a:rPr sz="1600" spc="25" dirty="0">
                <a:solidFill>
                  <a:srgbClr val="972023"/>
                </a:solidFill>
                <a:latin typeface="Arial"/>
                <a:cs typeface="Arial"/>
              </a:rPr>
              <a:t> </a:t>
            </a:r>
            <a:r>
              <a:rPr sz="1600" spc="-5" dirty="0">
                <a:solidFill>
                  <a:srgbClr val="972023"/>
                </a:solidFill>
                <a:latin typeface="Arial"/>
                <a:cs typeface="Arial"/>
              </a:rPr>
              <a:t>status.</a:t>
            </a:r>
            <a:endParaRPr sz="1600" dirty="0">
              <a:latin typeface="Arial"/>
              <a:cs typeface="Arial"/>
            </a:endParaRPr>
          </a:p>
          <a:p>
            <a:pPr>
              <a:lnSpc>
                <a:spcPct val="100000"/>
              </a:lnSpc>
              <a:spcBef>
                <a:spcPts val="20"/>
              </a:spcBef>
            </a:pPr>
            <a:endParaRPr sz="1650" dirty="0">
              <a:latin typeface="Times New Roman"/>
              <a:cs typeface="Times New Roman"/>
            </a:endParaRPr>
          </a:p>
          <a:p>
            <a:pPr marL="91440" marR="271145" algn="just">
              <a:lnSpc>
                <a:spcPct val="100000"/>
              </a:lnSpc>
            </a:pPr>
            <a:r>
              <a:rPr lang="en-IN" sz="1600" spc="-5" dirty="0">
                <a:solidFill>
                  <a:srgbClr val="972023"/>
                </a:solidFill>
                <a:latin typeface="Arial"/>
                <a:cs typeface="Arial"/>
              </a:rPr>
              <a:t>TechnipFMC requires all QNs to be closed unless they are </a:t>
            </a:r>
            <a:r>
              <a:rPr lang="en-IN" sz="1600" i="1" spc="-5" dirty="0">
                <a:solidFill>
                  <a:srgbClr val="972023"/>
                </a:solidFill>
                <a:latin typeface="Arial"/>
                <a:cs typeface="Arial"/>
              </a:rPr>
              <a:t>reworking/service-related QN`s which need QN closure POST-ATS approval</a:t>
            </a:r>
            <a:r>
              <a:rPr sz="1600" spc="-5" dirty="0">
                <a:solidFill>
                  <a:srgbClr val="972023"/>
                </a:solidFill>
                <a:latin typeface="Arial"/>
                <a:cs typeface="Arial"/>
              </a:rPr>
              <a:t>.</a:t>
            </a:r>
            <a:endParaRPr sz="16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8236" y="3988053"/>
            <a:ext cx="9215120" cy="2434000"/>
          </a:xfrm>
          <a:prstGeom prst="rect">
            <a:avLst/>
          </a:prstGeom>
        </p:spPr>
        <p:txBody>
          <a:bodyPr vert="horz" wrap="square" lIns="0" tIns="38100" rIns="0" bIns="0" rtlCol="0">
            <a:spAutoFit/>
          </a:bodyPr>
          <a:lstStyle/>
          <a:p>
            <a:pPr marL="12700">
              <a:lnSpc>
                <a:spcPct val="100000"/>
              </a:lnSpc>
              <a:spcBef>
                <a:spcPts val="300"/>
              </a:spcBef>
            </a:pPr>
            <a:r>
              <a:rPr sz="1600" dirty="0">
                <a:solidFill>
                  <a:srgbClr val="972023"/>
                </a:solidFill>
                <a:latin typeface="Arial"/>
                <a:cs typeface="Arial"/>
              </a:rPr>
              <a:t>If </a:t>
            </a:r>
            <a:r>
              <a:rPr sz="1600" spc="-5" dirty="0">
                <a:solidFill>
                  <a:srgbClr val="972023"/>
                </a:solidFill>
                <a:latin typeface="Arial"/>
                <a:cs typeface="Arial"/>
              </a:rPr>
              <a:t>one </a:t>
            </a:r>
            <a:r>
              <a:rPr sz="1600" spc="-45" dirty="0">
                <a:solidFill>
                  <a:srgbClr val="972023"/>
                </a:solidFill>
                <a:latin typeface="Arial"/>
                <a:cs typeface="Arial"/>
              </a:rPr>
              <a:t>ATS </a:t>
            </a:r>
            <a:r>
              <a:rPr sz="1600" dirty="0">
                <a:solidFill>
                  <a:srgbClr val="972023"/>
                </a:solidFill>
                <a:latin typeface="Arial"/>
                <a:cs typeface="Arial"/>
              </a:rPr>
              <a:t>Form </a:t>
            </a:r>
            <a:r>
              <a:rPr sz="1600" spc="-5" dirty="0">
                <a:solidFill>
                  <a:srgbClr val="972023"/>
                </a:solidFill>
                <a:latin typeface="Arial"/>
                <a:cs typeface="Arial"/>
              </a:rPr>
              <a:t>is being used </a:t>
            </a:r>
            <a:r>
              <a:rPr sz="1600" dirty="0">
                <a:solidFill>
                  <a:srgbClr val="972023"/>
                </a:solidFill>
                <a:latin typeface="Arial"/>
                <a:cs typeface="Arial"/>
              </a:rPr>
              <a:t>for </a:t>
            </a:r>
            <a:r>
              <a:rPr sz="1600" spc="-5" dirty="0">
                <a:solidFill>
                  <a:srgbClr val="972023"/>
                </a:solidFill>
                <a:latin typeface="Arial"/>
                <a:cs typeface="Arial"/>
              </a:rPr>
              <a:t>several </a:t>
            </a:r>
            <a:r>
              <a:rPr sz="1600" dirty="0">
                <a:solidFill>
                  <a:srgbClr val="972023"/>
                </a:solidFill>
                <a:latin typeface="Arial"/>
                <a:cs typeface="Arial"/>
              </a:rPr>
              <a:t>PO </a:t>
            </a:r>
            <a:r>
              <a:rPr sz="1600" spc="-5" dirty="0">
                <a:solidFill>
                  <a:srgbClr val="972023"/>
                </a:solidFill>
                <a:latin typeface="Arial"/>
                <a:cs typeface="Arial"/>
              </a:rPr>
              <a:t>lines, Supplier shall use the second page</a:t>
            </a:r>
            <a:r>
              <a:rPr sz="1600" spc="75" dirty="0">
                <a:solidFill>
                  <a:srgbClr val="972023"/>
                </a:solidFill>
                <a:latin typeface="Arial"/>
                <a:cs typeface="Arial"/>
              </a:rPr>
              <a:t> </a:t>
            </a:r>
            <a:r>
              <a:rPr sz="1600" dirty="0">
                <a:solidFill>
                  <a:srgbClr val="972023"/>
                </a:solidFill>
                <a:latin typeface="Arial"/>
                <a:cs typeface="Arial"/>
              </a:rPr>
              <a:t>for:</a:t>
            </a:r>
            <a:endParaRPr sz="1600" dirty="0">
              <a:latin typeface="Arial"/>
              <a:cs typeface="Arial"/>
            </a:endParaRPr>
          </a:p>
          <a:p>
            <a:pPr marL="298450" indent="-285750">
              <a:lnSpc>
                <a:spcPct val="100000"/>
              </a:lnSpc>
              <a:spcBef>
                <a:spcPts val="204"/>
              </a:spcBef>
              <a:buFont typeface="Arial" panose="020B0604020202020204" pitchFamily="34" charset="0"/>
              <a:buChar char="•"/>
              <a:tabLst>
                <a:tab pos="354965" algn="l"/>
              </a:tabLst>
            </a:pPr>
            <a:r>
              <a:rPr sz="1600" dirty="0">
                <a:solidFill>
                  <a:srgbClr val="972023"/>
                </a:solidFill>
                <a:latin typeface="Arial"/>
                <a:cs typeface="Arial"/>
              </a:rPr>
              <a:t>PO </a:t>
            </a:r>
            <a:r>
              <a:rPr sz="1600" spc="-5" dirty="0">
                <a:solidFill>
                  <a:srgbClr val="972023"/>
                </a:solidFill>
                <a:latin typeface="Arial"/>
                <a:cs typeface="Arial"/>
              </a:rPr>
              <a:t>line number</a:t>
            </a:r>
            <a:endParaRPr sz="1600" dirty="0">
              <a:latin typeface="Arial"/>
              <a:cs typeface="Arial"/>
            </a:endParaRPr>
          </a:p>
          <a:p>
            <a:pPr marL="298450" indent="-285750">
              <a:lnSpc>
                <a:spcPct val="100000"/>
              </a:lnSpc>
              <a:spcBef>
                <a:spcPts val="400"/>
              </a:spcBef>
              <a:buFont typeface="Arial" panose="020B0604020202020204" pitchFamily="34" charset="0"/>
              <a:buChar char="•"/>
              <a:tabLst>
                <a:tab pos="354965" algn="l"/>
              </a:tabLst>
            </a:pPr>
            <a:r>
              <a:rPr sz="1600" spc="-25" dirty="0">
                <a:solidFill>
                  <a:srgbClr val="972023"/>
                </a:solidFill>
                <a:latin typeface="Arial"/>
                <a:cs typeface="Arial"/>
              </a:rPr>
              <a:t>TechnipFMC’s </a:t>
            </a:r>
            <a:r>
              <a:rPr sz="1600" dirty="0">
                <a:solidFill>
                  <a:srgbClr val="972023"/>
                </a:solidFill>
                <a:latin typeface="Arial"/>
                <a:cs typeface="Arial"/>
              </a:rPr>
              <a:t>Part</a:t>
            </a:r>
            <a:r>
              <a:rPr sz="1600" spc="25" dirty="0">
                <a:solidFill>
                  <a:srgbClr val="972023"/>
                </a:solidFill>
                <a:latin typeface="Arial"/>
                <a:cs typeface="Arial"/>
              </a:rPr>
              <a:t> </a:t>
            </a:r>
            <a:r>
              <a:rPr sz="1600" spc="-5" dirty="0">
                <a:solidFill>
                  <a:srgbClr val="972023"/>
                </a:solidFill>
                <a:latin typeface="Arial"/>
                <a:cs typeface="Arial"/>
              </a:rPr>
              <a:t>Number</a:t>
            </a:r>
            <a:endParaRPr sz="1600" dirty="0">
              <a:latin typeface="Arial"/>
              <a:cs typeface="Arial"/>
            </a:endParaRPr>
          </a:p>
          <a:p>
            <a:pPr marL="298450" indent="-285750">
              <a:lnSpc>
                <a:spcPct val="100000"/>
              </a:lnSpc>
              <a:spcBef>
                <a:spcPts val="395"/>
              </a:spcBef>
              <a:buFont typeface="Arial" panose="020B0604020202020204" pitchFamily="34" charset="0"/>
              <a:buChar char="•"/>
              <a:tabLst>
                <a:tab pos="354965" algn="l"/>
              </a:tabLst>
            </a:pPr>
            <a:r>
              <a:rPr sz="1600" spc="-5" dirty="0">
                <a:solidFill>
                  <a:srgbClr val="972023"/>
                </a:solidFill>
                <a:latin typeface="Arial"/>
                <a:cs typeface="Arial"/>
              </a:rPr>
              <a:t>Revision </a:t>
            </a:r>
            <a:r>
              <a:rPr sz="1600" dirty="0">
                <a:solidFill>
                  <a:srgbClr val="972023"/>
                </a:solidFill>
                <a:latin typeface="Arial"/>
                <a:cs typeface="Arial"/>
              </a:rPr>
              <a:t>of the Part</a:t>
            </a:r>
            <a:r>
              <a:rPr sz="1600" spc="-70" dirty="0">
                <a:solidFill>
                  <a:srgbClr val="972023"/>
                </a:solidFill>
                <a:latin typeface="Arial"/>
                <a:cs typeface="Arial"/>
              </a:rPr>
              <a:t> </a:t>
            </a:r>
            <a:r>
              <a:rPr sz="1600" spc="-5" dirty="0">
                <a:solidFill>
                  <a:srgbClr val="972023"/>
                </a:solidFill>
                <a:latin typeface="Arial"/>
                <a:cs typeface="Arial"/>
              </a:rPr>
              <a:t>Number</a:t>
            </a:r>
            <a:endParaRPr sz="1600" dirty="0">
              <a:latin typeface="Arial"/>
              <a:cs typeface="Arial"/>
            </a:endParaRPr>
          </a:p>
          <a:p>
            <a:pPr marL="298450" indent="-285750">
              <a:lnSpc>
                <a:spcPct val="100000"/>
              </a:lnSpc>
              <a:spcBef>
                <a:spcPts val="409"/>
              </a:spcBef>
              <a:buFont typeface="Arial" panose="020B0604020202020204" pitchFamily="34" charset="0"/>
              <a:buChar char="•"/>
              <a:tabLst>
                <a:tab pos="354965" algn="l"/>
              </a:tabLst>
            </a:pPr>
            <a:r>
              <a:rPr sz="1600" spc="-5" dirty="0">
                <a:solidFill>
                  <a:srgbClr val="972023"/>
                </a:solidFill>
                <a:latin typeface="Arial"/>
                <a:cs typeface="Arial"/>
              </a:rPr>
              <a:t>Quantity</a:t>
            </a:r>
            <a:r>
              <a:rPr sz="1600" spc="-20" dirty="0">
                <a:solidFill>
                  <a:srgbClr val="972023"/>
                </a:solidFill>
                <a:latin typeface="Arial"/>
                <a:cs typeface="Arial"/>
              </a:rPr>
              <a:t> </a:t>
            </a:r>
            <a:r>
              <a:rPr sz="1600" spc="-5" dirty="0">
                <a:solidFill>
                  <a:srgbClr val="972023"/>
                </a:solidFill>
                <a:latin typeface="Arial"/>
                <a:cs typeface="Arial"/>
              </a:rPr>
              <a:t>delivered/submitted</a:t>
            </a:r>
            <a:endParaRPr lang="en-US" sz="1600" spc="-5" dirty="0">
              <a:solidFill>
                <a:srgbClr val="972023"/>
              </a:solidFill>
              <a:latin typeface="Arial"/>
              <a:cs typeface="Arial"/>
            </a:endParaRPr>
          </a:p>
          <a:p>
            <a:pPr marL="298450" indent="-285750">
              <a:lnSpc>
                <a:spcPct val="100000"/>
              </a:lnSpc>
              <a:spcBef>
                <a:spcPts val="409"/>
              </a:spcBef>
              <a:buFont typeface="Arial" panose="020B0604020202020204" pitchFamily="34" charset="0"/>
              <a:buChar char="•"/>
              <a:tabLst>
                <a:tab pos="354965" algn="l"/>
              </a:tabLst>
            </a:pPr>
            <a:r>
              <a:rPr lang="en-US" sz="1600" spc="-5" dirty="0">
                <a:solidFill>
                  <a:srgbClr val="972023"/>
                </a:solidFill>
                <a:latin typeface="Arial"/>
                <a:cs typeface="Arial"/>
              </a:rPr>
              <a:t>Country of origin</a:t>
            </a:r>
            <a:endParaRPr sz="1600" dirty="0">
              <a:latin typeface="Arial"/>
              <a:cs typeface="Arial"/>
            </a:endParaRPr>
          </a:p>
          <a:p>
            <a:pPr marL="298450" indent="-285750">
              <a:lnSpc>
                <a:spcPct val="100000"/>
              </a:lnSpc>
              <a:spcBef>
                <a:spcPts val="395"/>
              </a:spcBef>
              <a:buFont typeface="Arial" panose="020B0604020202020204" pitchFamily="34" charset="0"/>
              <a:buChar char="•"/>
              <a:tabLst>
                <a:tab pos="354965" algn="l"/>
              </a:tabLst>
            </a:pPr>
            <a:r>
              <a:rPr sz="1600" spc="-5" dirty="0">
                <a:solidFill>
                  <a:srgbClr val="972023"/>
                </a:solidFill>
                <a:latin typeface="Arial"/>
                <a:cs typeface="Arial"/>
              </a:rPr>
              <a:t>Production date/Lifting certificate date </a:t>
            </a:r>
            <a:r>
              <a:rPr sz="1600" dirty="0">
                <a:solidFill>
                  <a:srgbClr val="972023"/>
                </a:solidFill>
                <a:latin typeface="Arial"/>
                <a:cs typeface="Arial"/>
              </a:rPr>
              <a:t>(if</a:t>
            </a:r>
            <a:r>
              <a:rPr sz="1600" spc="40" dirty="0">
                <a:solidFill>
                  <a:srgbClr val="972023"/>
                </a:solidFill>
                <a:latin typeface="Arial"/>
                <a:cs typeface="Arial"/>
              </a:rPr>
              <a:t> </a:t>
            </a:r>
            <a:r>
              <a:rPr sz="1600" spc="-5" dirty="0">
                <a:solidFill>
                  <a:srgbClr val="972023"/>
                </a:solidFill>
                <a:latin typeface="Arial"/>
                <a:cs typeface="Arial"/>
              </a:rPr>
              <a:t>applicable)</a:t>
            </a:r>
            <a:endParaRPr sz="1600" dirty="0">
              <a:latin typeface="Arial"/>
              <a:cs typeface="Arial"/>
            </a:endParaRPr>
          </a:p>
          <a:p>
            <a:pPr marL="298450" indent="-285750">
              <a:lnSpc>
                <a:spcPct val="100000"/>
              </a:lnSpc>
              <a:spcBef>
                <a:spcPts val="400"/>
              </a:spcBef>
              <a:buFont typeface="Arial" panose="020B0604020202020204" pitchFamily="34" charset="0"/>
              <a:buChar char="•"/>
              <a:tabLst>
                <a:tab pos="354965" algn="l"/>
              </a:tabLst>
            </a:pPr>
            <a:r>
              <a:rPr sz="1600" spc="-5" dirty="0">
                <a:solidFill>
                  <a:srgbClr val="972023"/>
                </a:solidFill>
                <a:latin typeface="Arial"/>
                <a:cs typeface="Arial"/>
              </a:rPr>
              <a:t>Serial number/Batch</a:t>
            </a:r>
            <a:r>
              <a:rPr sz="1600" spc="5" dirty="0">
                <a:solidFill>
                  <a:srgbClr val="972023"/>
                </a:solidFill>
                <a:latin typeface="Arial"/>
                <a:cs typeface="Arial"/>
              </a:rPr>
              <a:t> </a:t>
            </a:r>
            <a:r>
              <a:rPr sz="1600" spc="-5" dirty="0">
                <a:solidFill>
                  <a:srgbClr val="972023"/>
                </a:solidFill>
                <a:latin typeface="Arial"/>
                <a:cs typeface="Arial"/>
              </a:rPr>
              <a:t>number</a:t>
            </a:r>
            <a:endParaRPr sz="1600" dirty="0">
              <a:latin typeface="Arial"/>
              <a:cs typeface="Arial"/>
            </a:endParaRPr>
          </a:p>
        </p:txBody>
      </p:sp>
      <p:sp>
        <p:nvSpPr>
          <p:cNvPr id="3" name="object 3"/>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2</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15</a:t>
            </a:fld>
            <a:endParaRPr spc="-5" dirty="0"/>
          </a:p>
        </p:txBody>
      </p:sp>
      <p:pic>
        <p:nvPicPr>
          <p:cNvPr id="8" name="Picture 7">
            <a:extLst>
              <a:ext uri="{FF2B5EF4-FFF2-40B4-BE49-F238E27FC236}">
                <a16:creationId xmlns:a16="http://schemas.microsoft.com/office/drawing/2014/main" id="{11D2CC01-98F0-E79D-1E30-E35B147CBAF3}"/>
              </a:ext>
            </a:extLst>
          </p:cNvPr>
          <p:cNvPicPr>
            <a:picLocks noChangeAspect="1"/>
          </p:cNvPicPr>
          <p:nvPr/>
        </p:nvPicPr>
        <p:blipFill>
          <a:blip r:embed="rId2"/>
          <a:stretch>
            <a:fillRect/>
          </a:stretch>
        </p:blipFill>
        <p:spPr>
          <a:xfrm>
            <a:off x="869950" y="778001"/>
            <a:ext cx="5819775" cy="3114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795" y="168909"/>
            <a:ext cx="5102860" cy="513715"/>
          </a:xfrm>
          <a:prstGeom prst="rect">
            <a:avLst/>
          </a:prstGeom>
        </p:spPr>
        <p:txBody>
          <a:bodyPr vert="horz" wrap="square" lIns="0" tIns="12700" rIns="0" bIns="0" rtlCol="0">
            <a:spAutoFit/>
          </a:bodyPr>
          <a:lstStyle/>
          <a:p>
            <a:pPr marL="12700">
              <a:lnSpc>
                <a:spcPct val="100000"/>
              </a:lnSpc>
              <a:spcBef>
                <a:spcPts val="100"/>
              </a:spcBef>
            </a:pPr>
            <a:r>
              <a:rPr spc="-5" dirty="0"/>
              <a:t>Frequently </a:t>
            </a:r>
            <a:r>
              <a:rPr dirty="0"/>
              <a:t>Asked</a:t>
            </a:r>
            <a:r>
              <a:rPr spc="-275" dirty="0"/>
              <a:t> </a:t>
            </a:r>
            <a:r>
              <a:rPr dirty="0"/>
              <a:t>Questions</a:t>
            </a:r>
          </a:p>
        </p:txBody>
      </p:sp>
      <p:sp>
        <p:nvSpPr>
          <p:cNvPr id="4" name="object 4"/>
          <p:cNvSpPr txBox="1"/>
          <p:nvPr/>
        </p:nvSpPr>
        <p:spPr>
          <a:xfrm>
            <a:off x="8135239" y="6461411"/>
            <a:ext cx="861694"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2555A"/>
                </a:solidFill>
                <a:latin typeface="Arial"/>
                <a:cs typeface="Arial"/>
              </a:rPr>
              <a:t>CONFIDENTIAL</a:t>
            </a:r>
            <a:endParaRPr sz="9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16</a:t>
            </a:fld>
            <a:endParaRPr spc="-5" dirty="0"/>
          </a:p>
        </p:txBody>
      </p:sp>
      <p:sp>
        <p:nvSpPr>
          <p:cNvPr id="3" name="object 3"/>
          <p:cNvSpPr txBox="1"/>
          <p:nvPr/>
        </p:nvSpPr>
        <p:spPr>
          <a:xfrm>
            <a:off x="526783" y="895858"/>
            <a:ext cx="10984865" cy="5010150"/>
          </a:xfrm>
          <a:prstGeom prst="rect">
            <a:avLst/>
          </a:prstGeom>
        </p:spPr>
        <p:txBody>
          <a:bodyPr vert="horz" wrap="square" lIns="0" tIns="12700" rIns="0" bIns="0" rtlCol="0">
            <a:spAutoFit/>
          </a:bodyPr>
          <a:lstStyle/>
          <a:p>
            <a:pPr marL="12700" marR="6180455">
              <a:lnSpc>
                <a:spcPct val="100000"/>
              </a:lnSpc>
              <a:spcBef>
                <a:spcPts val="100"/>
              </a:spcBef>
              <a:buAutoNum type="arabicPeriod"/>
              <a:tabLst>
                <a:tab pos="267335" algn="l"/>
              </a:tabLst>
            </a:pPr>
            <a:r>
              <a:rPr sz="1800" spc="-5" dirty="0">
                <a:solidFill>
                  <a:srgbClr val="512C6C"/>
                </a:solidFill>
                <a:latin typeface="Arial"/>
                <a:cs typeface="Arial"/>
              </a:rPr>
              <a:t>Where </a:t>
            </a:r>
            <a:r>
              <a:rPr sz="1800" dirty="0">
                <a:solidFill>
                  <a:srgbClr val="512C6C"/>
                </a:solidFill>
                <a:latin typeface="Arial"/>
                <a:cs typeface="Arial"/>
              </a:rPr>
              <a:t>to </a:t>
            </a:r>
            <a:r>
              <a:rPr sz="1800" spc="-5" dirty="0">
                <a:solidFill>
                  <a:srgbClr val="512C6C"/>
                </a:solidFill>
                <a:latin typeface="Arial"/>
                <a:cs typeface="Arial"/>
              </a:rPr>
              <a:t>find </a:t>
            </a:r>
            <a:r>
              <a:rPr sz="1800" dirty="0">
                <a:solidFill>
                  <a:srgbClr val="512C6C"/>
                </a:solidFill>
                <a:latin typeface="Arial"/>
                <a:cs typeface="Arial"/>
              </a:rPr>
              <a:t>the </a:t>
            </a:r>
            <a:r>
              <a:rPr sz="1800" spc="-45" dirty="0">
                <a:solidFill>
                  <a:srgbClr val="512C6C"/>
                </a:solidFill>
                <a:latin typeface="Arial"/>
                <a:cs typeface="Arial"/>
              </a:rPr>
              <a:t>ATS </a:t>
            </a:r>
            <a:r>
              <a:rPr sz="1800" dirty="0">
                <a:solidFill>
                  <a:srgbClr val="512C6C"/>
                </a:solidFill>
                <a:latin typeface="Arial"/>
                <a:cs typeface="Arial"/>
              </a:rPr>
              <a:t>Form </a:t>
            </a:r>
            <a:r>
              <a:rPr sz="1800" spc="-5" dirty="0">
                <a:solidFill>
                  <a:srgbClr val="512C6C"/>
                </a:solidFill>
                <a:latin typeface="Arial"/>
                <a:cs typeface="Arial"/>
              </a:rPr>
              <a:t>and instruction? </a:t>
            </a:r>
            <a:r>
              <a:rPr sz="1800" spc="-5" dirty="0">
                <a:latin typeface="Arial"/>
                <a:cs typeface="Arial"/>
              </a:rPr>
              <a:t> The </a:t>
            </a:r>
            <a:r>
              <a:rPr sz="1800" spc="-45" dirty="0">
                <a:latin typeface="Arial"/>
                <a:cs typeface="Arial"/>
              </a:rPr>
              <a:t>ATS </a:t>
            </a:r>
            <a:r>
              <a:rPr sz="1800" dirty="0">
                <a:latin typeface="Arial"/>
                <a:cs typeface="Arial"/>
              </a:rPr>
              <a:t>Form </a:t>
            </a:r>
            <a:r>
              <a:rPr sz="1800" spc="-5" dirty="0">
                <a:latin typeface="Arial"/>
                <a:cs typeface="Arial"/>
              </a:rPr>
              <a:t>and instruction can be found </a:t>
            </a:r>
            <a:r>
              <a:rPr sz="1800" dirty="0">
                <a:latin typeface="Arial"/>
                <a:cs typeface="Arial"/>
              </a:rPr>
              <a:t>at</a:t>
            </a:r>
            <a:r>
              <a:rPr sz="1800" spc="-25" dirty="0">
                <a:latin typeface="Arial"/>
                <a:cs typeface="Arial"/>
              </a:rPr>
              <a:t> </a:t>
            </a:r>
            <a:r>
              <a:rPr sz="1800" dirty="0">
                <a:latin typeface="Arial"/>
                <a:cs typeface="Arial"/>
              </a:rPr>
              <a:t>:</a:t>
            </a:r>
          </a:p>
          <a:p>
            <a:pPr marL="12700">
              <a:lnSpc>
                <a:spcPct val="100000"/>
              </a:lnSpc>
            </a:pPr>
            <a:r>
              <a:rPr sz="1800" b="1" u="heavy" dirty="0">
                <a:solidFill>
                  <a:srgbClr val="E62C2F"/>
                </a:solidFill>
                <a:uFill>
                  <a:solidFill>
                    <a:srgbClr val="E62C2F"/>
                  </a:solidFill>
                </a:uFill>
                <a:latin typeface="Arial"/>
                <a:cs typeface="Arial"/>
                <a:hlinkClick r:id="rId2"/>
              </a:rPr>
              <a:t>https://www.technipfmc.com/en/services/suppliers/documents-and-templates</a:t>
            </a:r>
            <a:endParaRPr sz="1800" dirty="0">
              <a:latin typeface="Arial"/>
              <a:cs typeface="Arial"/>
            </a:endParaRPr>
          </a:p>
          <a:p>
            <a:pPr>
              <a:lnSpc>
                <a:spcPct val="100000"/>
              </a:lnSpc>
              <a:spcBef>
                <a:spcPts val="20"/>
              </a:spcBef>
            </a:pPr>
            <a:endParaRPr sz="1550" dirty="0">
              <a:latin typeface="Times New Roman"/>
              <a:cs typeface="Times New Roman"/>
            </a:endParaRPr>
          </a:p>
          <a:p>
            <a:pPr marL="12700">
              <a:lnSpc>
                <a:spcPct val="100000"/>
              </a:lnSpc>
              <a:buAutoNum type="arabicPeriod" startAt="2"/>
              <a:tabLst>
                <a:tab pos="267335" algn="l"/>
              </a:tabLst>
            </a:pPr>
            <a:r>
              <a:rPr sz="1800" spc="-5" dirty="0">
                <a:solidFill>
                  <a:srgbClr val="512C6C"/>
                </a:solidFill>
                <a:latin typeface="Arial"/>
                <a:cs typeface="Arial"/>
              </a:rPr>
              <a:t>Can </a:t>
            </a:r>
            <a:r>
              <a:rPr sz="1800" dirty="0">
                <a:solidFill>
                  <a:srgbClr val="512C6C"/>
                </a:solidFill>
                <a:latin typeface="Arial"/>
                <a:cs typeface="Arial"/>
              </a:rPr>
              <a:t>I </a:t>
            </a:r>
            <a:r>
              <a:rPr sz="1800" spc="-5" dirty="0">
                <a:solidFill>
                  <a:srgbClr val="512C6C"/>
                </a:solidFill>
                <a:latin typeface="Arial"/>
                <a:cs typeface="Arial"/>
              </a:rPr>
              <a:t>edit </a:t>
            </a:r>
            <a:r>
              <a:rPr sz="1800" dirty="0">
                <a:solidFill>
                  <a:srgbClr val="512C6C"/>
                </a:solidFill>
                <a:latin typeface="Arial"/>
                <a:cs typeface="Arial"/>
              </a:rPr>
              <a:t>font </a:t>
            </a:r>
            <a:r>
              <a:rPr sz="1800" spc="-5" dirty="0">
                <a:solidFill>
                  <a:srgbClr val="512C6C"/>
                </a:solidFill>
                <a:latin typeface="Arial"/>
                <a:cs typeface="Arial"/>
              </a:rPr>
              <a:t>size in </a:t>
            </a:r>
            <a:r>
              <a:rPr sz="1800" dirty="0">
                <a:solidFill>
                  <a:srgbClr val="512C6C"/>
                </a:solidFill>
                <a:latin typeface="Arial"/>
                <a:cs typeface="Arial"/>
              </a:rPr>
              <a:t>the </a:t>
            </a:r>
            <a:r>
              <a:rPr sz="1800" spc="-45" dirty="0">
                <a:solidFill>
                  <a:srgbClr val="512C6C"/>
                </a:solidFill>
                <a:latin typeface="Arial"/>
                <a:cs typeface="Arial"/>
              </a:rPr>
              <a:t>ATS</a:t>
            </a:r>
            <a:r>
              <a:rPr sz="1800" spc="-114" dirty="0">
                <a:solidFill>
                  <a:srgbClr val="512C6C"/>
                </a:solidFill>
                <a:latin typeface="Arial"/>
                <a:cs typeface="Arial"/>
              </a:rPr>
              <a:t> </a:t>
            </a:r>
            <a:r>
              <a:rPr sz="1800" dirty="0">
                <a:solidFill>
                  <a:srgbClr val="512C6C"/>
                </a:solidFill>
                <a:latin typeface="Arial"/>
                <a:cs typeface="Arial"/>
              </a:rPr>
              <a:t>Form?</a:t>
            </a:r>
            <a:endParaRPr sz="1800" dirty="0">
              <a:latin typeface="Arial"/>
              <a:cs typeface="Arial"/>
            </a:endParaRPr>
          </a:p>
          <a:p>
            <a:pPr marL="12700">
              <a:lnSpc>
                <a:spcPct val="100000"/>
              </a:lnSpc>
            </a:pPr>
            <a:r>
              <a:rPr sz="1800" spc="-45" dirty="0">
                <a:latin typeface="Arial"/>
                <a:cs typeface="Arial"/>
              </a:rPr>
              <a:t>Yes, </a:t>
            </a:r>
            <a:r>
              <a:rPr sz="1800" dirty="0">
                <a:latin typeface="Arial"/>
                <a:cs typeface="Arial"/>
              </a:rPr>
              <a:t>fonts </a:t>
            </a:r>
            <a:r>
              <a:rPr sz="1800" spc="-5" dirty="0">
                <a:latin typeface="Arial"/>
                <a:cs typeface="Arial"/>
              </a:rPr>
              <a:t>can be adjusted were there is a requirement </a:t>
            </a:r>
            <a:r>
              <a:rPr sz="1800" dirty="0">
                <a:latin typeface="Arial"/>
                <a:cs typeface="Arial"/>
              </a:rPr>
              <a:t>to fit the </a:t>
            </a:r>
            <a:r>
              <a:rPr sz="1800" spc="-5" dirty="0">
                <a:latin typeface="Arial"/>
                <a:cs typeface="Arial"/>
              </a:rPr>
              <a:t>information in a single cell in </a:t>
            </a:r>
            <a:r>
              <a:rPr sz="1800" dirty="0">
                <a:latin typeface="Arial"/>
                <a:cs typeface="Arial"/>
              </a:rPr>
              <a:t>the </a:t>
            </a:r>
            <a:r>
              <a:rPr sz="1800" spc="-45" dirty="0">
                <a:latin typeface="Arial"/>
                <a:cs typeface="Arial"/>
              </a:rPr>
              <a:t>ATS</a:t>
            </a:r>
            <a:r>
              <a:rPr sz="1800" spc="225" dirty="0">
                <a:latin typeface="Arial"/>
                <a:cs typeface="Arial"/>
              </a:rPr>
              <a:t> </a:t>
            </a:r>
            <a:r>
              <a:rPr sz="1800" dirty="0">
                <a:latin typeface="Arial"/>
                <a:cs typeface="Arial"/>
              </a:rPr>
              <a:t>Form.</a:t>
            </a:r>
          </a:p>
          <a:p>
            <a:pPr>
              <a:lnSpc>
                <a:spcPct val="100000"/>
              </a:lnSpc>
              <a:spcBef>
                <a:spcPts val="15"/>
              </a:spcBef>
            </a:pPr>
            <a:endParaRPr sz="1550" dirty="0">
              <a:latin typeface="Times New Roman"/>
              <a:cs typeface="Times New Roman"/>
            </a:endParaRPr>
          </a:p>
          <a:p>
            <a:pPr marL="12700">
              <a:lnSpc>
                <a:spcPct val="100000"/>
              </a:lnSpc>
              <a:buAutoNum type="arabicPeriod" startAt="3"/>
              <a:tabLst>
                <a:tab pos="267335" algn="l"/>
              </a:tabLst>
            </a:pPr>
            <a:r>
              <a:rPr sz="1800" spc="-5" dirty="0">
                <a:solidFill>
                  <a:srgbClr val="512C6C"/>
                </a:solidFill>
                <a:latin typeface="Arial"/>
                <a:cs typeface="Arial"/>
              </a:rPr>
              <a:t>Do </a:t>
            </a:r>
            <a:r>
              <a:rPr sz="1800" dirty="0">
                <a:solidFill>
                  <a:srgbClr val="512C6C"/>
                </a:solidFill>
                <a:latin typeface="Arial"/>
                <a:cs typeface="Arial"/>
              </a:rPr>
              <a:t>I </a:t>
            </a:r>
            <a:r>
              <a:rPr sz="1800" spc="-5" dirty="0">
                <a:solidFill>
                  <a:srgbClr val="512C6C"/>
                </a:solidFill>
                <a:latin typeface="Arial"/>
                <a:cs typeface="Arial"/>
              </a:rPr>
              <a:t>need </a:t>
            </a:r>
            <a:r>
              <a:rPr sz="1800" dirty="0">
                <a:solidFill>
                  <a:srgbClr val="512C6C"/>
                </a:solidFill>
                <a:latin typeface="Arial"/>
                <a:cs typeface="Arial"/>
              </a:rPr>
              <a:t>to </a:t>
            </a:r>
            <a:r>
              <a:rPr sz="1800" spc="-5" dirty="0">
                <a:solidFill>
                  <a:srgbClr val="512C6C"/>
                </a:solidFill>
                <a:latin typeface="Arial"/>
                <a:cs typeface="Arial"/>
              </a:rPr>
              <a:t>save </a:t>
            </a:r>
            <a:r>
              <a:rPr sz="1800" dirty="0">
                <a:solidFill>
                  <a:srgbClr val="512C6C"/>
                </a:solidFill>
                <a:latin typeface="Arial"/>
                <a:cs typeface="Arial"/>
              </a:rPr>
              <a:t>the </a:t>
            </a:r>
            <a:r>
              <a:rPr sz="1800" spc="-5" dirty="0">
                <a:solidFill>
                  <a:srgbClr val="512C6C"/>
                </a:solidFill>
                <a:latin typeface="Arial"/>
                <a:cs typeface="Arial"/>
              </a:rPr>
              <a:t>Excel file as </a:t>
            </a:r>
            <a:r>
              <a:rPr sz="1800" dirty="0">
                <a:solidFill>
                  <a:srgbClr val="512C6C"/>
                </a:solidFill>
                <a:latin typeface="Arial"/>
                <a:cs typeface="Arial"/>
              </a:rPr>
              <a:t>PDF format, to </a:t>
            </a:r>
            <a:r>
              <a:rPr sz="1800" spc="-5" dirty="0">
                <a:solidFill>
                  <a:srgbClr val="512C6C"/>
                </a:solidFill>
                <a:latin typeface="Arial"/>
                <a:cs typeface="Arial"/>
              </a:rPr>
              <a:t>send </a:t>
            </a:r>
            <a:r>
              <a:rPr sz="1800" dirty="0">
                <a:solidFill>
                  <a:srgbClr val="512C6C"/>
                </a:solidFill>
                <a:latin typeface="Arial"/>
                <a:cs typeface="Arial"/>
              </a:rPr>
              <a:t>the PDF </a:t>
            </a:r>
            <a:r>
              <a:rPr sz="1800" spc="-5" dirty="0">
                <a:solidFill>
                  <a:srgbClr val="512C6C"/>
                </a:solidFill>
                <a:latin typeface="Arial"/>
                <a:cs typeface="Arial"/>
              </a:rPr>
              <a:t>file </a:t>
            </a:r>
            <a:r>
              <a:rPr sz="1800" dirty="0">
                <a:solidFill>
                  <a:srgbClr val="512C6C"/>
                </a:solidFill>
                <a:latin typeface="Arial"/>
                <a:cs typeface="Arial"/>
              </a:rPr>
              <a:t>to</a:t>
            </a:r>
            <a:r>
              <a:rPr sz="1800" spc="-25" dirty="0">
                <a:solidFill>
                  <a:srgbClr val="512C6C"/>
                </a:solidFill>
                <a:latin typeface="Arial"/>
                <a:cs typeface="Arial"/>
              </a:rPr>
              <a:t> </a:t>
            </a:r>
            <a:r>
              <a:rPr sz="1800" spc="-20" dirty="0">
                <a:solidFill>
                  <a:srgbClr val="512C6C"/>
                </a:solidFill>
                <a:latin typeface="Arial"/>
                <a:cs typeface="Arial"/>
              </a:rPr>
              <a:t>TechnipFMC?</a:t>
            </a:r>
            <a:endParaRPr sz="1800" dirty="0">
              <a:latin typeface="Arial"/>
              <a:cs typeface="Arial"/>
            </a:endParaRPr>
          </a:p>
          <a:p>
            <a:pPr marL="12700">
              <a:lnSpc>
                <a:spcPct val="100000"/>
              </a:lnSpc>
              <a:spcBef>
                <a:spcPts val="5"/>
              </a:spcBef>
            </a:pPr>
            <a:r>
              <a:rPr sz="1800" dirty="0">
                <a:latin typeface="Arial"/>
                <a:cs typeface="Arial"/>
              </a:rPr>
              <a:t>No, preferably the </a:t>
            </a:r>
            <a:r>
              <a:rPr sz="1800" spc="-45" dirty="0">
                <a:latin typeface="Arial"/>
                <a:cs typeface="Arial"/>
              </a:rPr>
              <a:t>ATS </a:t>
            </a:r>
            <a:r>
              <a:rPr sz="1800" dirty="0">
                <a:latin typeface="Arial"/>
                <a:cs typeface="Arial"/>
              </a:rPr>
              <a:t>Form shall be submitted as an Excel file. When reviewed, </a:t>
            </a:r>
            <a:r>
              <a:rPr sz="1800" spc="-20" dirty="0">
                <a:latin typeface="Arial"/>
                <a:cs typeface="Arial"/>
              </a:rPr>
              <a:t>TechnipFMC </a:t>
            </a:r>
            <a:r>
              <a:rPr sz="1800" dirty="0">
                <a:latin typeface="Arial"/>
                <a:cs typeface="Arial"/>
              </a:rPr>
              <a:t>will return</a:t>
            </a:r>
            <a:r>
              <a:rPr sz="1800" spc="15" dirty="0">
                <a:latin typeface="Arial"/>
                <a:cs typeface="Arial"/>
              </a:rPr>
              <a:t> </a:t>
            </a:r>
            <a:r>
              <a:rPr sz="1800" dirty="0">
                <a:latin typeface="Arial"/>
                <a:cs typeface="Arial"/>
              </a:rPr>
              <a:t>the</a:t>
            </a:r>
          </a:p>
          <a:p>
            <a:pPr marL="12700">
              <a:lnSpc>
                <a:spcPct val="100000"/>
              </a:lnSpc>
            </a:pPr>
            <a:r>
              <a:rPr sz="1800" dirty="0">
                <a:latin typeface="Arial"/>
                <a:cs typeface="Arial"/>
              </a:rPr>
              <a:t>form to </a:t>
            </a:r>
            <a:r>
              <a:rPr sz="1800" spc="-5" dirty="0">
                <a:latin typeface="Arial"/>
                <a:cs typeface="Arial"/>
              </a:rPr>
              <a:t>Supplier in </a:t>
            </a:r>
            <a:r>
              <a:rPr sz="1800" dirty="0">
                <a:latin typeface="Arial"/>
                <a:cs typeface="Arial"/>
              </a:rPr>
              <a:t>PDF</a:t>
            </a:r>
            <a:r>
              <a:rPr sz="1800" spc="0" dirty="0">
                <a:latin typeface="Arial"/>
                <a:cs typeface="Arial"/>
              </a:rPr>
              <a:t> </a:t>
            </a:r>
            <a:r>
              <a:rPr sz="1800" dirty="0">
                <a:latin typeface="Arial"/>
                <a:cs typeface="Arial"/>
              </a:rPr>
              <a:t>format.</a:t>
            </a:r>
          </a:p>
          <a:p>
            <a:pPr>
              <a:lnSpc>
                <a:spcPct val="100000"/>
              </a:lnSpc>
              <a:spcBef>
                <a:spcPts val="15"/>
              </a:spcBef>
            </a:pPr>
            <a:endParaRPr sz="1550" dirty="0">
              <a:latin typeface="Times New Roman"/>
              <a:cs typeface="Times New Roman"/>
            </a:endParaRPr>
          </a:p>
          <a:p>
            <a:pPr marL="12700" marR="1138555">
              <a:lnSpc>
                <a:spcPct val="100000"/>
              </a:lnSpc>
              <a:buAutoNum type="arabicPeriod" startAt="4"/>
              <a:tabLst>
                <a:tab pos="267335" algn="l"/>
              </a:tabLst>
            </a:pPr>
            <a:r>
              <a:rPr sz="1800" spc="-5" dirty="0">
                <a:solidFill>
                  <a:srgbClr val="512C6C"/>
                </a:solidFill>
                <a:latin typeface="Arial"/>
                <a:cs typeface="Arial"/>
              </a:rPr>
              <a:t>Can </a:t>
            </a:r>
            <a:r>
              <a:rPr sz="1800" dirty="0">
                <a:solidFill>
                  <a:srgbClr val="512C6C"/>
                </a:solidFill>
                <a:latin typeface="Arial"/>
                <a:cs typeface="Arial"/>
              </a:rPr>
              <a:t>I </a:t>
            </a:r>
            <a:r>
              <a:rPr sz="1800" spc="-5" dirty="0">
                <a:solidFill>
                  <a:srgbClr val="512C6C"/>
                </a:solidFill>
                <a:latin typeface="Arial"/>
                <a:cs typeface="Arial"/>
              </a:rPr>
              <a:t>use </a:t>
            </a:r>
            <a:r>
              <a:rPr sz="1800" dirty="0">
                <a:solidFill>
                  <a:srgbClr val="512C6C"/>
                </a:solidFill>
                <a:latin typeface="Arial"/>
                <a:cs typeface="Arial"/>
              </a:rPr>
              <a:t>the </a:t>
            </a:r>
            <a:r>
              <a:rPr sz="1800" spc="-5" dirty="0">
                <a:solidFill>
                  <a:srgbClr val="512C6C"/>
                </a:solidFill>
                <a:latin typeface="Arial"/>
                <a:cs typeface="Arial"/>
              </a:rPr>
              <a:t>Page 1 </a:t>
            </a:r>
            <a:r>
              <a:rPr sz="1800" dirty="0">
                <a:solidFill>
                  <a:srgbClr val="512C6C"/>
                </a:solidFill>
                <a:latin typeface="Arial"/>
                <a:cs typeface="Arial"/>
              </a:rPr>
              <a:t>of the </a:t>
            </a:r>
            <a:r>
              <a:rPr sz="1800" spc="-45" dirty="0">
                <a:solidFill>
                  <a:srgbClr val="512C6C"/>
                </a:solidFill>
                <a:latin typeface="Arial"/>
                <a:cs typeface="Arial"/>
              </a:rPr>
              <a:t>ATS </a:t>
            </a:r>
            <a:r>
              <a:rPr sz="1800" dirty="0">
                <a:solidFill>
                  <a:srgbClr val="512C6C"/>
                </a:solidFill>
                <a:latin typeface="Arial"/>
                <a:cs typeface="Arial"/>
              </a:rPr>
              <a:t>Form </a:t>
            </a:r>
            <a:r>
              <a:rPr sz="1800" spc="-5" dirty="0">
                <a:solidFill>
                  <a:srgbClr val="512C6C"/>
                </a:solidFill>
                <a:latin typeface="Arial"/>
                <a:cs typeface="Arial"/>
              </a:rPr>
              <a:t>only when submitting multiple </a:t>
            </a:r>
            <a:r>
              <a:rPr sz="1800" dirty="0">
                <a:solidFill>
                  <a:srgbClr val="512C6C"/>
                </a:solidFill>
                <a:latin typeface="Arial"/>
                <a:cs typeface="Arial"/>
              </a:rPr>
              <a:t>Part </a:t>
            </a:r>
            <a:r>
              <a:rPr sz="1800" spc="-5" dirty="0">
                <a:solidFill>
                  <a:srgbClr val="512C6C"/>
                </a:solidFill>
                <a:latin typeface="Arial"/>
                <a:cs typeface="Arial"/>
              </a:rPr>
              <a:t>Numbers </a:t>
            </a:r>
            <a:r>
              <a:rPr sz="1800" dirty="0">
                <a:solidFill>
                  <a:srgbClr val="512C6C"/>
                </a:solidFill>
                <a:latin typeface="Arial"/>
                <a:cs typeface="Arial"/>
              </a:rPr>
              <a:t>/ PO </a:t>
            </a:r>
            <a:r>
              <a:rPr sz="1800" spc="-5" dirty="0">
                <a:solidFill>
                  <a:srgbClr val="512C6C"/>
                </a:solidFill>
                <a:latin typeface="Arial"/>
                <a:cs typeface="Arial"/>
              </a:rPr>
              <a:t>lines? </a:t>
            </a:r>
            <a:r>
              <a:rPr sz="1800" spc="-5" dirty="0">
                <a:latin typeface="Arial"/>
                <a:cs typeface="Arial"/>
              </a:rPr>
              <a:t> No, use Page </a:t>
            </a:r>
            <a:r>
              <a:rPr sz="1800" dirty="0">
                <a:latin typeface="Arial"/>
                <a:cs typeface="Arial"/>
              </a:rPr>
              <a:t>2, </a:t>
            </a:r>
            <a:r>
              <a:rPr sz="1800" spc="-5" dirty="0">
                <a:latin typeface="Arial"/>
                <a:cs typeface="Arial"/>
              </a:rPr>
              <a:t>and make a clear reference </a:t>
            </a:r>
            <a:r>
              <a:rPr sz="1800" dirty="0">
                <a:latin typeface="Arial"/>
                <a:cs typeface="Arial"/>
              </a:rPr>
              <a:t>to </a:t>
            </a:r>
            <a:r>
              <a:rPr sz="1800" spc="-5" dirty="0">
                <a:latin typeface="Arial"/>
                <a:cs typeface="Arial"/>
              </a:rPr>
              <a:t>Page 2 on Page</a:t>
            </a:r>
            <a:r>
              <a:rPr sz="1800" spc="100" dirty="0">
                <a:latin typeface="Arial"/>
                <a:cs typeface="Arial"/>
              </a:rPr>
              <a:t> </a:t>
            </a:r>
            <a:r>
              <a:rPr sz="1800" dirty="0">
                <a:latin typeface="Arial"/>
                <a:cs typeface="Arial"/>
              </a:rPr>
              <a:t>1.</a:t>
            </a:r>
          </a:p>
          <a:p>
            <a:pPr>
              <a:lnSpc>
                <a:spcPct val="100000"/>
              </a:lnSpc>
              <a:spcBef>
                <a:spcPts val="20"/>
              </a:spcBef>
              <a:buClr>
                <a:srgbClr val="512C6C"/>
              </a:buClr>
              <a:buFont typeface="Arial"/>
              <a:buAutoNum type="arabicPeriod" startAt="4"/>
            </a:pPr>
            <a:endParaRPr sz="1550" dirty="0">
              <a:latin typeface="Times New Roman"/>
              <a:cs typeface="Times New Roman"/>
            </a:endParaRPr>
          </a:p>
          <a:p>
            <a:pPr marL="12700" marR="3166110">
              <a:lnSpc>
                <a:spcPct val="100000"/>
              </a:lnSpc>
              <a:buAutoNum type="arabicPeriod" startAt="4"/>
              <a:tabLst>
                <a:tab pos="267335" algn="l"/>
              </a:tabLst>
            </a:pPr>
            <a:r>
              <a:rPr sz="1800" dirty="0">
                <a:solidFill>
                  <a:srgbClr val="512C6C"/>
                </a:solidFill>
                <a:latin typeface="Arial"/>
                <a:cs typeface="Arial"/>
              </a:rPr>
              <a:t>If I </a:t>
            </a:r>
            <a:r>
              <a:rPr sz="1800" spc="-5" dirty="0">
                <a:solidFill>
                  <a:srgbClr val="512C6C"/>
                </a:solidFill>
                <a:latin typeface="Arial"/>
                <a:cs typeface="Arial"/>
              </a:rPr>
              <a:t>have more information other than </a:t>
            </a:r>
            <a:r>
              <a:rPr sz="1800" dirty="0">
                <a:solidFill>
                  <a:srgbClr val="512C6C"/>
                </a:solidFill>
                <a:latin typeface="Arial"/>
                <a:cs typeface="Arial"/>
              </a:rPr>
              <a:t>the </a:t>
            </a:r>
            <a:r>
              <a:rPr sz="1800" spc="-5" dirty="0">
                <a:solidFill>
                  <a:srgbClr val="512C6C"/>
                </a:solidFill>
                <a:latin typeface="Arial"/>
                <a:cs typeface="Arial"/>
              </a:rPr>
              <a:t>specified field where shall </a:t>
            </a:r>
            <a:r>
              <a:rPr sz="1800" dirty="0">
                <a:solidFill>
                  <a:srgbClr val="512C6C"/>
                </a:solidFill>
                <a:latin typeface="Arial"/>
                <a:cs typeface="Arial"/>
              </a:rPr>
              <a:t>I </a:t>
            </a:r>
            <a:r>
              <a:rPr sz="1800" spc="-5" dirty="0">
                <a:solidFill>
                  <a:srgbClr val="512C6C"/>
                </a:solidFill>
                <a:latin typeface="Arial"/>
                <a:cs typeface="Arial"/>
              </a:rPr>
              <a:t>write? </a:t>
            </a:r>
            <a:r>
              <a:rPr sz="1800" spc="-5" dirty="0">
                <a:latin typeface="Arial"/>
                <a:cs typeface="Arial"/>
              </a:rPr>
              <a:t> </a:t>
            </a:r>
            <a:r>
              <a:rPr sz="1800" spc="-60" dirty="0">
                <a:latin typeface="Arial"/>
                <a:cs typeface="Arial"/>
              </a:rPr>
              <a:t>You </a:t>
            </a:r>
            <a:r>
              <a:rPr sz="1800" spc="-5" dirty="0">
                <a:latin typeface="Arial"/>
                <a:cs typeface="Arial"/>
              </a:rPr>
              <a:t>can use Comment field (below </a:t>
            </a:r>
            <a:r>
              <a:rPr sz="1800" dirty="0">
                <a:latin typeface="Arial"/>
                <a:cs typeface="Arial"/>
              </a:rPr>
              <a:t>QN) to </a:t>
            </a:r>
            <a:r>
              <a:rPr sz="1800" spc="-5" dirty="0">
                <a:latin typeface="Arial"/>
                <a:cs typeface="Arial"/>
              </a:rPr>
              <a:t>provide additional</a:t>
            </a:r>
            <a:r>
              <a:rPr sz="1800" spc="215" dirty="0">
                <a:latin typeface="Arial"/>
                <a:cs typeface="Arial"/>
              </a:rPr>
              <a:t> </a:t>
            </a:r>
            <a:r>
              <a:rPr sz="1800" spc="-5" dirty="0">
                <a:latin typeface="Arial"/>
                <a:cs typeface="Arial"/>
              </a:rPr>
              <a:t>information.</a:t>
            </a:r>
            <a:endParaRPr sz="1800" dirty="0">
              <a:latin typeface="Arial"/>
              <a:cs typeface="Arial"/>
            </a:endParaRPr>
          </a:p>
          <a:p>
            <a:pPr>
              <a:lnSpc>
                <a:spcPct val="100000"/>
              </a:lnSpc>
              <a:spcBef>
                <a:spcPts val="20"/>
              </a:spcBef>
              <a:buClr>
                <a:srgbClr val="512C6C"/>
              </a:buClr>
              <a:buFont typeface="Arial"/>
              <a:buAutoNum type="arabicPeriod" startAt="4"/>
            </a:pPr>
            <a:endParaRPr sz="1550" dirty="0">
              <a:latin typeface="Times New Roman"/>
              <a:cs typeface="Times New Roman"/>
            </a:endParaRPr>
          </a:p>
          <a:p>
            <a:pPr marL="12700">
              <a:lnSpc>
                <a:spcPct val="100000"/>
              </a:lnSpc>
              <a:buAutoNum type="arabicPeriod" startAt="4"/>
              <a:tabLst>
                <a:tab pos="267335" algn="l"/>
              </a:tabLst>
            </a:pPr>
            <a:r>
              <a:rPr sz="1800" spc="-5" dirty="0">
                <a:solidFill>
                  <a:srgbClr val="512C6C"/>
                </a:solidFill>
                <a:latin typeface="Arial"/>
                <a:cs typeface="Arial"/>
              </a:rPr>
              <a:t>Do </a:t>
            </a:r>
            <a:r>
              <a:rPr sz="1800" dirty="0">
                <a:solidFill>
                  <a:srgbClr val="512C6C"/>
                </a:solidFill>
                <a:latin typeface="Arial"/>
                <a:cs typeface="Arial"/>
              </a:rPr>
              <a:t>I </a:t>
            </a:r>
            <a:r>
              <a:rPr sz="1800" spc="-5" dirty="0">
                <a:solidFill>
                  <a:srgbClr val="512C6C"/>
                </a:solidFill>
                <a:latin typeface="Arial"/>
                <a:cs typeface="Arial"/>
              </a:rPr>
              <a:t>(Supplier) need </a:t>
            </a:r>
            <a:r>
              <a:rPr sz="1800" dirty="0">
                <a:solidFill>
                  <a:srgbClr val="512C6C"/>
                </a:solidFill>
                <a:latin typeface="Arial"/>
                <a:cs typeface="Arial"/>
              </a:rPr>
              <a:t>to </a:t>
            </a:r>
            <a:r>
              <a:rPr sz="1800" spc="-5" dirty="0">
                <a:solidFill>
                  <a:srgbClr val="512C6C"/>
                </a:solidFill>
                <a:latin typeface="Arial"/>
                <a:cs typeface="Arial"/>
              </a:rPr>
              <a:t>sign </a:t>
            </a:r>
            <a:r>
              <a:rPr sz="1800" dirty="0">
                <a:solidFill>
                  <a:srgbClr val="512C6C"/>
                </a:solidFill>
                <a:latin typeface="Arial"/>
                <a:cs typeface="Arial"/>
              </a:rPr>
              <a:t>the </a:t>
            </a:r>
            <a:r>
              <a:rPr sz="1800" spc="-45" dirty="0">
                <a:solidFill>
                  <a:srgbClr val="512C6C"/>
                </a:solidFill>
                <a:latin typeface="Arial"/>
                <a:cs typeface="Arial"/>
              </a:rPr>
              <a:t>ATS</a:t>
            </a:r>
            <a:r>
              <a:rPr sz="1800" spc="-90" dirty="0">
                <a:solidFill>
                  <a:srgbClr val="512C6C"/>
                </a:solidFill>
                <a:latin typeface="Arial"/>
                <a:cs typeface="Arial"/>
              </a:rPr>
              <a:t> </a:t>
            </a:r>
            <a:r>
              <a:rPr sz="1800" dirty="0">
                <a:solidFill>
                  <a:srgbClr val="512C6C"/>
                </a:solidFill>
                <a:latin typeface="Arial"/>
                <a:cs typeface="Arial"/>
              </a:rPr>
              <a:t>Form?</a:t>
            </a:r>
            <a:endParaRPr sz="1800" dirty="0">
              <a:latin typeface="Arial"/>
              <a:cs typeface="Arial"/>
            </a:endParaRPr>
          </a:p>
          <a:p>
            <a:pPr marL="12700">
              <a:lnSpc>
                <a:spcPct val="100000"/>
              </a:lnSpc>
            </a:pPr>
            <a:r>
              <a:rPr sz="1800" spc="-5" dirty="0">
                <a:latin typeface="Arial"/>
                <a:cs typeface="Arial"/>
              </a:rPr>
              <a:t>No, signature will be done by </a:t>
            </a:r>
            <a:r>
              <a:rPr sz="1800" dirty="0">
                <a:latin typeface="Arial"/>
                <a:cs typeface="Arial"/>
              </a:rPr>
              <a:t>the </a:t>
            </a:r>
            <a:r>
              <a:rPr sz="1800" spc="-5" dirty="0">
                <a:latin typeface="Arial"/>
                <a:cs typeface="Arial"/>
              </a:rPr>
              <a:t>person who reviews </a:t>
            </a:r>
            <a:r>
              <a:rPr sz="1800" dirty="0">
                <a:latin typeface="Arial"/>
                <a:cs typeface="Arial"/>
              </a:rPr>
              <a:t>the </a:t>
            </a:r>
            <a:r>
              <a:rPr sz="1800" spc="-5" dirty="0">
                <a:latin typeface="Arial"/>
                <a:cs typeface="Arial"/>
              </a:rPr>
              <a:t>documents and </a:t>
            </a:r>
            <a:r>
              <a:rPr sz="1800" spc="-45" dirty="0">
                <a:latin typeface="Arial"/>
                <a:cs typeface="Arial"/>
              </a:rPr>
              <a:t>ATS </a:t>
            </a:r>
            <a:r>
              <a:rPr sz="1800" dirty="0">
                <a:latin typeface="Arial"/>
                <a:cs typeface="Arial"/>
              </a:rPr>
              <a:t>Form for</a:t>
            </a:r>
            <a:r>
              <a:rPr sz="1800" spc="180" dirty="0">
                <a:latin typeface="Arial"/>
                <a:cs typeface="Arial"/>
              </a:rPr>
              <a:t> </a:t>
            </a:r>
            <a:r>
              <a:rPr sz="1800" spc="-20" dirty="0">
                <a:latin typeface="Arial"/>
                <a:cs typeface="Arial"/>
              </a:rPr>
              <a:t>TechnipFMC.</a:t>
            </a:r>
            <a:endParaRPr sz="18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795" y="168909"/>
            <a:ext cx="5102860" cy="513715"/>
          </a:xfrm>
          <a:prstGeom prst="rect">
            <a:avLst/>
          </a:prstGeom>
        </p:spPr>
        <p:txBody>
          <a:bodyPr vert="horz" wrap="square" lIns="0" tIns="12700" rIns="0" bIns="0" rtlCol="0">
            <a:spAutoFit/>
          </a:bodyPr>
          <a:lstStyle/>
          <a:p>
            <a:pPr marL="12700">
              <a:lnSpc>
                <a:spcPct val="100000"/>
              </a:lnSpc>
              <a:spcBef>
                <a:spcPts val="100"/>
              </a:spcBef>
            </a:pPr>
            <a:r>
              <a:rPr spc="-5" dirty="0"/>
              <a:t>Frequently </a:t>
            </a:r>
            <a:r>
              <a:rPr dirty="0"/>
              <a:t>Asked</a:t>
            </a:r>
            <a:r>
              <a:rPr spc="-275" dirty="0"/>
              <a:t> </a:t>
            </a:r>
            <a:r>
              <a:rPr dirty="0"/>
              <a:t>Questions</a:t>
            </a:r>
          </a:p>
        </p:txBody>
      </p:sp>
      <p:sp>
        <p:nvSpPr>
          <p:cNvPr id="4" name="object 4"/>
          <p:cNvSpPr txBox="1"/>
          <p:nvPr/>
        </p:nvSpPr>
        <p:spPr>
          <a:xfrm>
            <a:off x="8135239" y="6461411"/>
            <a:ext cx="861694"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2555A"/>
                </a:solidFill>
                <a:latin typeface="Arial"/>
                <a:cs typeface="Arial"/>
              </a:rPr>
              <a:t>CONFIDENTIAL</a:t>
            </a:r>
            <a:endParaRPr sz="9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17</a:t>
            </a:fld>
            <a:endParaRPr spc="-5" dirty="0"/>
          </a:p>
        </p:txBody>
      </p:sp>
      <p:sp>
        <p:nvSpPr>
          <p:cNvPr id="3" name="object 3"/>
          <p:cNvSpPr txBox="1"/>
          <p:nvPr/>
        </p:nvSpPr>
        <p:spPr>
          <a:xfrm>
            <a:off x="526795" y="895858"/>
            <a:ext cx="10729595" cy="4552950"/>
          </a:xfrm>
          <a:prstGeom prst="rect">
            <a:avLst/>
          </a:prstGeom>
        </p:spPr>
        <p:txBody>
          <a:bodyPr vert="horz" wrap="square" lIns="0" tIns="12700" rIns="0" bIns="0" rtlCol="0">
            <a:spAutoFit/>
          </a:bodyPr>
          <a:lstStyle/>
          <a:p>
            <a:pPr marL="12700">
              <a:lnSpc>
                <a:spcPct val="100000"/>
              </a:lnSpc>
              <a:spcBef>
                <a:spcPts val="100"/>
              </a:spcBef>
              <a:buAutoNum type="arabicPeriod" startAt="7"/>
              <a:tabLst>
                <a:tab pos="267335" algn="l"/>
              </a:tabLst>
            </a:pPr>
            <a:r>
              <a:rPr sz="1800" spc="-5" dirty="0">
                <a:solidFill>
                  <a:srgbClr val="512C6C"/>
                </a:solidFill>
                <a:latin typeface="Arial"/>
                <a:cs typeface="Arial"/>
              </a:rPr>
              <a:t>Can </a:t>
            </a:r>
            <a:r>
              <a:rPr sz="1800" dirty="0">
                <a:solidFill>
                  <a:srgbClr val="512C6C"/>
                </a:solidFill>
                <a:latin typeface="Arial"/>
                <a:cs typeface="Arial"/>
              </a:rPr>
              <a:t>I </a:t>
            </a:r>
            <a:r>
              <a:rPr sz="1800" spc="-5" dirty="0">
                <a:solidFill>
                  <a:srgbClr val="512C6C"/>
                </a:solidFill>
                <a:latin typeface="Arial"/>
                <a:cs typeface="Arial"/>
              </a:rPr>
              <a:t>use a single cell </a:t>
            </a:r>
            <a:r>
              <a:rPr sz="1800" dirty="0">
                <a:solidFill>
                  <a:srgbClr val="512C6C"/>
                </a:solidFill>
                <a:latin typeface="Arial"/>
                <a:cs typeface="Arial"/>
              </a:rPr>
              <a:t>for </a:t>
            </a:r>
            <a:r>
              <a:rPr sz="1800" spc="-5" dirty="0">
                <a:solidFill>
                  <a:srgbClr val="512C6C"/>
                </a:solidFill>
                <a:latin typeface="Arial"/>
                <a:cs typeface="Arial"/>
              </a:rPr>
              <a:t>multiple serial</a:t>
            </a:r>
            <a:r>
              <a:rPr sz="1800" spc="40" dirty="0">
                <a:solidFill>
                  <a:srgbClr val="512C6C"/>
                </a:solidFill>
                <a:latin typeface="Arial"/>
                <a:cs typeface="Arial"/>
              </a:rPr>
              <a:t> </a:t>
            </a:r>
            <a:r>
              <a:rPr sz="1800" spc="-5" dirty="0">
                <a:solidFill>
                  <a:srgbClr val="512C6C"/>
                </a:solidFill>
                <a:latin typeface="Arial"/>
                <a:cs typeface="Arial"/>
              </a:rPr>
              <a:t>numbers?</a:t>
            </a:r>
            <a:endParaRPr sz="1800">
              <a:latin typeface="Arial"/>
              <a:cs typeface="Arial"/>
            </a:endParaRPr>
          </a:p>
          <a:p>
            <a:pPr marL="12700">
              <a:lnSpc>
                <a:spcPct val="100000"/>
              </a:lnSpc>
            </a:pPr>
            <a:r>
              <a:rPr sz="1800" spc="-45" dirty="0">
                <a:latin typeface="Arial"/>
                <a:cs typeface="Arial"/>
              </a:rPr>
              <a:t>Yes, </a:t>
            </a:r>
            <a:r>
              <a:rPr sz="1800" spc="-10" dirty="0">
                <a:latin typeface="Arial"/>
                <a:cs typeface="Arial"/>
              </a:rPr>
              <a:t>you </a:t>
            </a:r>
            <a:r>
              <a:rPr sz="1800" spc="-5" dirty="0">
                <a:latin typeface="Arial"/>
                <a:cs typeface="Arial"/>
              </a:rPr>
              <a:t>can use single cell </a:t>
            </a:r>
            <a:r>
              <a:rPr sz="1800" dirty="0">
                <a:latin typeface="Arial"/>
                <a:cs typeface="Arial"/>
              </a:rPr>
              <a:t>for </a:t>
            </a:r>
            <a:r>
              <a:rPr sz="1800" spc="-5" dirty="0">
                <a:latin typeface="Arial"/>
                <a:cs typeface="Arial"/>
              </a:rPr>
              <a:t>multiple serial numbers </a:t>
            </a:r>
            <a:r>
              <a:rPr sz="1800" spc="-15" dirty="0">
                <a:latin typeface="Arial"/>
                <a:cs typeface="Arial"/>
              </a:rPr>
              <a:t>when </a:t>
            </a:r>
            <a:r>
              <a:rPr sz="1800" spc="-5" dirty="0">
                <a:latin typeface="Arial"/>
                <a:cs typeface="Arial"/>
              </a:rPr>
              <a:t>a single part</a:t>
            </a:r>
            <a:r>
              <a:rPr sz="1800" spc="229" dirty="0">
                <a:latin typeface="Arial"/>
                <a:cs typeface="Arial"/>
              </a:rPr>
              <a:t> </a:t>
            </a:r>
            <a:r>
              <a:rPr sz="1800" spc="-20" dirty="0">
                <a:latin typeface="Arial"/>
                <a:cs typeface="Arial"/>
              </a:rPr>
              <a:t>number.</a:t>
            </a:r>
            <a:endParaRPr sz="1800">
              <a:latin typeface="Arial"/>
              <a:cs typeface="Arial"/>
            </a:endParaRPr>
          </a:p>
          <a:p>
            <a:pPr marL="12700">
              <a:lnSpc>
                <a:spcPct val="100000"/>
              </a:lnSpc>
            </a:pPr>
            <a:r>
              <a:rPr sz="1800" spc="-5" dirty="0">
                <a:latin typeface="Arial"/>
                <a:cs typeface="Arial"/>
              </a:rPr>
              <a:t>When for </a:t>
            </a:r>
            <a:r>
              <a:rPr sz="1800" spc="-10" dirty="0">
                <a:latin typeface="Arial"/>
                <a:cs typeface="Arial"/>
              </a:rPr>
              <a:t>different </a:t>
            </a:r>
            <a:r>
              <a:rPr sz="1800" spc="-5" dirty="0">
                <a:latin typeface="Arial"/>
                <a:cs typeface="Arial"/>
              </a:rPr>
              <a:t>part numbers, </a:t>
            </a:r>
            <a:r>
              <a:rPr sz="1800" dirty="0">
                <a:latin typeface="Arial"/>
                <a:cs typeface="Arial"/>
              </a:rPr>
              <a:t>use </a:t>
            </a:r>
            <a:r>
              <a:rPr sz="1800" spc="-10" dirty="0">
                <a:latin typeface="Arial"/>
                <a:cs typeface="Arial"/>
              </a:rPr>
              <a:t>different </a:t>
            </a:r>
            <a:r>
              <a:rPr sz="1800" spc="-5" dirty="0">
                <a:latin typeface="Arial"/>
                <a:cs typeface="Arial"/>
              </a:rPr>
              <a:t>cells </a:t>
            </a:r>
            <a:r>
              <a:rPr sz="1800" dirty="0">
                <a:latin typeface="Arial"/>
                <a:cs typeface="Arial"/>
              </a:rPr>
              <a:t>to </a:t>
            </a:r>
            <a:r>
              <a:rPr sz="1800" spc="-5" dirty="0">
                <a:latin typeface="Arial"/>
                <a:cs typeface="Arial"/>
              </a:rPr>
              <a:t>provide serial</a:t>
            </a:r>
            <a:r>
              <a:rPr sz="1800" spc="80" dirty="0">
                <a:latin typeface="Arial"/>
                <a:cs typeface="Arial"/>
              </a:rPr>
              <a:t> </a:t>
            </a:r>
            <a:r>
              <a:rPr sz="1800" spc="-5" dirty="0">
                <a:latin typeface="Arial"/>
                <a:cs typeface="Arial"/>
              </a:rPr>
              <a:t>numbers.</a:t>
            </a:r>
            <a:endParaRPr sz="1800">
              <a:latin typeface="Arial"/>
              <a:cs typeface="Arial"/>
            </a:endParaRPr>
          </a:p>
          <a:p>
            <a:pPr>
              <a:lnSpc>
                <a:spcPct val="100000"/>
              </a:lnSpc>
              <a:spcBef>
                <a:spcPts val="20"/>
              </a:spcBef>
            </a:pPr>
            <a:endParaRPr sz="1550">
              <a:latin typeface="Times New Roman"/>
              <a:cs typeface="Times New Roman"/>
            </a:endParaRPr>
          </a:p>
          <a:p>
            <a:pPr marL="12700">
              <a:lnSpc>
                <a:spcPct val="100000"/>
              </a:lnSpc>
              <a:buAutoNum type="arabicPeriod" startAt="8"/>
              <a:tabLst>
                <a:tab pos="267335" algn="l"/>
                <a:tab pos="3664585" algn="l"/>
              </a:tabLst>
            </a:pPr>
            <a:r>
              <a:rPr sz="1800" spc="-5" dirty="0">
                <a:solidFill>
                  <a:srgbClr val="512C6C"/>
                </a:solidFill>
                <a:latin typeface="Arial"/>
                <a:cs typeface="Arial"/>
              </a:rPr>
              <a:t>Could </a:t>
            </a:r>
            <a:r>
              <a:rPr sz="1800" dirty="0">
                <a:solidFill>
                  <a:srgbClr val="512C6C"/>
                </a:solidFill>
                <a:latin typeface="Arial"/>
                <a:cs typeface="Arial"/>
              </a:rPr>
              <a:t>the </a:t>
            </a:r>
            <a:r>
              <a:rPr sz="1800" spc="-45" dirty="0">
                <a:solidFill>
                  <a:srgbClr val="512C6C"/>
                </a:solidFill>
                <a:latin typeface="Arial"/>
                <a:cs typeface="Arial"/>
              </a:rPr>
              <a:t>ATS </a:t>
            </a:r>
            <a:r>
              <a:rPr sz="1800" spc="-5" dirty="0">
                <a:solidFill>
                  <a:srgbClr val="512C6C"/>
                </a:solidFill>
                <a:latin typeface="Arial"/>
                <a:cs typeface="Arial"/>
              </a:rPr>
              <a:t>also</a:t>
            </a:r>
            <a:r>
              <a:rPr sz="1800" spc="-40" dirty="0">
                <a:solidFill>
                  <a:srgbClr val="512C6C"/>
                </a:solidFill>
                <a:latin typeface="Arial"/>
                <a:cs typeface="Arial"/>
              </a:rPr>
              <a:t> </a:t>
            </a:r>
            <a:r>
              <a:rPr sz="1800" spc="-5" dirty="0">
                <a:solidFill>
                  <a:srgbClr val="512C6C"/>
                </a:solidFill>
                <a:latin typeface="Arial"/>
                <a:cs typeface="Arial"/>
              </a:rPr>
              <a:t>be approved	by </a:t>
            </a:r>
            <a:r>
              <a:rPr sz="1800" spc="-25" dirty="0">
                <a:solidFill>
                  <a:srgbClr val="512C6C"/>
                </a:solidFill>
                <a:latin typeface="Arial"/>
                <a:cs typeface="Arial"/>
              </a:rPr>
              <a:t>TechnipFMC </a:t>
            </a:r>
            <a:r>
              <a:rPr sz="1800" spc="-5" dirty="0">
                <a:solidFill>
                  <a:srgbClr val="512C6C"/>
                </a:solidFill>
                <a:latin typeface="Arial"/>
                <a:cs typeface="Arial"/>
              </a:rPr>
              <a:t>inspectors </a:t>
            </a:r>
            <a:r>
              <a:rPr sz="1800" dirty="0">
                <a:solidFill>
                  <a:srgbClr val="512C6C"/>
                </a:solidFill>
                <a:latin typeface="Arial"/>
                <a:cs typeface="Arial"/>
              </a:rPr>
              <a:t>at</a:t>
            </a:r>
            <a:r>
              <a:rPr sz="1800" spc="10" dirty="0">
                <a:solidFill>
                  <a:srgbClr val="512C6C"/>
                </a:solidFill>
                <a:latin typeface="Arial"/>
                <a:cs typeface="Arial"/>
              </a:rPr>
              <a:t> </a:t>
            </a:r>
            <a:r>
              <a:rPr sz="1800" spc="-5" dirty="0">
                <a:solidFill>
                  <a:srgbClr val="512C6C"/>
                </a:solidFill>
                <a:latin typeface="Arial"/>
                <a:cs typeface="Arial"/>
              </a:rPr>
              <a:t>site?</a:t>
            </a:r>
            <a:endParaRPr sz="1800">
              <a:latin typeface="Arial"/>
              <a:cs typeface="Arial"/>
            </a:endParaRPr>
          </a:p>
          <a:p>
            <a:pPr marL="12700" marR="5080">
              <a:lnSpc>
                <a:spcPct val="100000"/>
              </a:lnSpc>
            </a:pPr>
            <a:r>
              <a:rPr sz="1800" spc="-5" dirty="0">
                <a:latin typeface="Arial"/>
                <a:cs typeface="Arial"/>
              </a:rPr>
              <a:t>No. </a:t>
            </a:r>
            <a:r>
              <a:rPr sz="1800" dirty="0">
                <a:latin typeface="Arial"/>
                <a:cs typeface="Arial"/>
              </a:rPr>
              <a:t>The </a:t>
            </a:r>
            <a:r>
              <a:rPr sz="1800" spc="-5" dirty="0">
                <a:latin typeface="Arial"/>
                <a:cs typeface="Arial"/>
              </a:rPr>
              <a:t>review performed by the </a:t>
            </a:r>
            <a:r>
              <a:rPr sz="1800" spc="-25" dirty="0">
                <a:latin typeface="Arial"/>
                <a:cs typeface="Arial"/>
              </a:rPr>
              <a:t>TechnipFMC </a:t>
            </a:r>
            <a:r>
              <a:rPr sz="1800" spc="-5" dirty="0">
                <a:latin typeface="Arial"/>
                <a:cs typeface="Arial"/>
              </a:rPr>
              <a:t>inspectors </a:t>
            </a:r>
            <a:r>
              <a:rPr sz="1800" dirty="0">
                <a:latin typeface="Arial"/>
                <a:cs typeface="Arial"/>
              </a:rPr>
              <a:t>at site </a:t>
            </a:r>
            <a:r>
              <a:rPr sz="1800" spc="-5" dirty="0">
                <a:latin typeface="Arial"/>
                <a:cs typeface="Arial"/>
              </a:rPr>
              <a:t>is just </a:t>
            </a:r>
            <a:r>
              <a:rPr sz="1800" dirty="0">
                <a:latin typeface="Arial"/>
                <a:cs typeface="Arial"/>
              </a:rPr>
              <a:t>to </a:t>
            </a:r>
            <a:r>
              <a:rPr sz="1800" spc="-5" dirty="0">
                <a:latin typeface="Arial"/>
                <a:cs typeface="Arial"/>
              </a:rPr>
              <a:t>help Supplier </a:t>
            </a:r>
            <a:r>
              <a:rPr sz="1800" dirty="0">
                <a:latin typeface="Arial"/>
                <a:cs typeface="Arial"/>
              </a:rPr>
              <a:t>to </a:t>
            </a:r>
            <a:r>
              <a:rPr sz="1800" spc="-5" dirty="0">
                <a:latin typeface="Arial"/>
                <a:cs typeface="Arial"/>
              </a:rPr>
              <a:t>identify </a:t>
            </a:r>
            <a:r>
              <a:rPr sz="1800" spc="-10" dirty="0">
                <a:latin typeface="Arial"/>
                <a:cs typeface="Arial"/>
              </a:rPr>
              <a:t>anything  </a:t>
            </a:r>
            <a:r>
              <a:rPr sz="1800" spc="-5" dirty="0">
                <a:latin typeface="Arial"/>
                <a:cs typeface="Arial"/>
              </a:rPr>
              <a:t>that needs </a:t>
            </a:r>
            <a:r>
              <a:rPr sz="1800" dirty="0">
                <a:latin typeface="Arial"/>
                <a:cs typeface="Arial"/>
              </a:rPr>
              <a:t>to </a:t>
            </a:r>
            <a:r>
              <a:rPr sz="1800" spc="-5" dirty="0">
                <a:latin typeface="Arial"/>
                <a:cs typeface="Arial"/>
              </a:rPr>
              <a:t>be fixed before submitting </a:t>
            </a:r>
            <a:r>
              <a:rPr sz="1800" dirty="0">
                <a:latin typeface="Arial"/>
                <a:cs typeface="Arial"/>
              </a:rPr>
              <a:t>the </a:t>
            </a:r>
            <a:r>
              <a:rPr sz="1800" spc="-5" dirty="0">
                <a:latin typeface="Arial"/>
                <a:cs typeface="Arial"/>
              </a:rPr>
              <a:t>documentation </a:t>
            </a:r>
            <a:r>
              <a:rPr sz="1800" dirty="0">
                <a:latin typeface="Arial"/>
                <a:cs typeface="Arial"/>
              </a:rPr>
              <a:t>to the </a:t>
            </a:r>
            <a:r>
              <a:rPr sz="1800" spc="-45" dirty="0">
                <a:latin typeface="Arial"/>
                <a:cs typeface="Arial"/>
              </a:rPr>
              <a:t>ATS </a:t>
            </a:r>
            <a:r>
              <a:rPr sz="1800" spc="-5" dirty="0">
                <a:latin typeface="Arial"/>
                <a:cs typeface="Arial"/>
              </a:rPr>
              <a:t>email address.</a:t>
            </a:r>
            <a:endParaRPr sz="1800">
              <a:latin typeface="Arial"/>
              <a:cs typeface="Arial"/>
            </a:endParaRPr>
          </a:p>
          <a:p>
            <a:pPr>
              <a:lnSpc>
                <a:spcPct val="100000"/>
              </a:lnSpc>
              <a:spcBef>
                <a:spcPts val="20"/>
              </a:spcBef>
            </a:pPr>
            <a:endParaRPr sz="1550">
              <a:latin typeface="Times New Roman"/>
              <a:cs typeface="Times New Roman"/>
            </a:endParaRPr>
          </a:p>
          <a:p>
            <a:pPr marL="12700" marR="161290">
              <a:lnSpc>
                <a:spcPct val="100000"/>
              </a:lnSpc>
              <a:buAutoNum type="arabicPeriod" startAt="9"/>
              <a:tabLst>
                <a:tab pos="267335" algn="l"/>
                <a:tab pos="4718050" algn="l"/>
              </a:tabLst>
            </a:pPr>
            <a:r>
              <a:rPr sz="1800" dirty="0">
                <a:solidFill>
                  <a:srgbClr val="512C6C"/>
                </a:solidFill>
                <a:latin typeface="Arial"/>
                <a:cs typeface="Arial"/>
              </a:rPr>
              <a:t>If </a:t>
            </a:r>
            <a:r>
              <a:rPr sz="1800" spc="-5" dirty="0">
                <a:solidFill>
                  <a:srgbClr val="512C6C"/>
                </a:solidFill>
                <a:latin typeface="Arial"/>
                <a:cs typeface="Arial"/>
              </a:rPr>
              <a:t>the </a:t>
            </a:r>
            <a:r>
              <a:rPr sz="1800" spc="-45" dirty="0">
                <a:solidFill>
                  <a:srgbClr val="512C6C"/>
                </a:solidFill>
                <a:latin typeface="Arial"/>
                <a:cs typeface="Arial"/>
              </a:rPr>
              <a:t>ATS </a:t>
            </a:r>
            <a:r>
              <a:rPr sz="1800" spc="-5" dirty="0">
                <a:solidFill>
                  <a:srgbClr val="512C6C"/>
                </a:solidFill>
                <a:latin typeface="Arial"/>
                <a:cs typeface="Arial"/>
              </a:rPr>
              <a:t>is submitted </a:t>
            </a:r>
            <a:r>
              <a:rPr sz="1800" dirty="0">
                <a:solidFill>
                  <a:srgbClr val="512C6C"/>
                </a:solidFill>
                <a:latin typeface="Arial"/>
                <a:cs typeface="Arial"/>
              </a:rPr>
              <a:t>for </a:t>
            </a:r>
            <a:r>
              <a:rPr sz="1800" spc="-5" dirty="0">
                <a:solidFill>
                  <a:srgbClr val="512C6C"/>
                </a:solidFill>
                <a:latin typeface="Arial"/>
                <a:cs typeface="Arial"/>
              </a:rPr>
              <a:t>one </a:t>
            </a:r>
            <a:r>
              <a:rPr sz="1800" dirty="0">
                <a:solidFill>
                  <a:srgbClr val="512C6C"/>
                </a:solidFill>
                <a:latin typeface="Arial"/>
                <a:cs typeface="Arial"/>
              </a:rPr>
              <a:t>PO</a:t>
            </a:r>
            <a:r>
              <a:rPr sz="1800" spc="15" dirty="0">
                <a:solidFill>
                  <a:srgbClr val="512C6C"/>
                </a:solidFill>
                <a:latin typeface="Arial"/>
                <a:cs typeface="Arial"/>
              </a:rPr>
              <a:t> </a:t>
            </a:r>
            <a:r>
              <a:rPr sz="1800" spc="-10" dirty="0">
                <a:solidFill>
                  <a:srgbClr val="512C6C"/>
                </a:solidFill>
                <a:latin typeface="Arial"/>
                <a:cs typeface="Arial"/>
              </a:rPr>
              <a:t>line</a:t>
            </a:r>
            <a:r>
              <a:rPr sz="1800" spc="10" dirty="0">
                <a:solidFill>
                  <a:srgbClr val="512C6C"/>
                </a:solidFill>
                <a:latin typeface="Arial"/>
                <a:cs typeface="Arial"/>
              </a:rPr>
              <a:t> </a:t>
            </a:r>
            <a:r>
              <a:rPr sz="1800" spc="-15" dirty="0">
                <a:solidFill>
                  <a:srgbClr val="512C6C"/>
                </a:solidFill>
                <a:latin typeface="Arial"/>
                <a:cs typeface="Arial"/>
              </a:rPr>
              <a:t>with	</a:t>
            </a:r>
            <a:r>
              <a:rPr sz="1800" dirty="0">
                <a:solidFill>
                  <a:srgbClr val="512C6C"/>
                </a:solidFill>
                <a:latin typeface="Arial"/>
                <a:cs typeface="Arial"/>
              </a:rPr>
              <a:t>e.g. </a:t>
            </a:r>
            <a:r>
              <a:rPr sz="1800" spc="-5" dirty="0">
                <a:solidFill>
                  <a:srgbClr val="512C6C"/>
                </a:solidFill>
                <a:latin typeface="Arial"/>
                <a:cs typeface="Arial"/>
              </a:rPr>
              <a:t>quantity </a:t>
            </a:r>
            <a:r>
              <a:rPr sz="1800" dirty="0">
                <a:solidFill>
                  <a:srgbClr val="512C6C"/>
                </a:solidFill>
                <a:latin typeface="Arial"/>
                <a:cs typeface="Arial"/>
              </a:rPr>
              <a:t>5, </a:t>
            </a:r>
            <a:r>
              <a:rPr sz="1800" spc="-15" dirty="0">
                <a:solidFill>
                  <a:srgbClr val="512C6C"/>
                </a:solidFill>
                <a:latin typeface="Arial"/>
                <a:cs typeface="Arial"/>
              </a:rPr>
              <a:t>with </a:t>
            </a:r>
            <a:r>
              <a:rPr sz="1800" spc="-5" dirty="0">
                <a:solidFill>
                  <a:srgbClr val="512C6C"/>
                </a:solidFill>
                <a:latin typeface="Arial"/>
                <a:cs typeface="Arial"/>
              </a:rPr>
              <a:t>5 document packages, and only 3 are  approved, </a:t>
            </a:r>
            <a:r>
              <a:rPr sz="1800" spc="-15" dirty="0">
                <a:solidFill>
                  <a:srgbClr val="512C6C"/>
                </a:solidFill>
                <a:latin typeface="Arial"/>
                <a:cs typeface="Arial"/>
              </a:rPr>
              <a:t>what </a:t>
            </a:r>
            <a:r>
              <a:rPr sz="1800" spc="-5" dirty="0">
                <a:solidFill>
                  <a:srgbClr val="512C6C"/>
                </a:solidFill>
                <a:latin typeface="Arial"/>
                <a:cs typeface="Arial"/>
              </a:rPr>
              <a:t>can the Supplier</a:t>
            </a:r>
            <a:r>
              <a:rPr sz="1800" spc="90" dirty="0">
                <a:solidFill>
                  <a:srgbClr val="512C6C"/>
                </a:solidFill>
                <a:latin typeface="Arial"/>
                <a:cs typeface="Arial"/>
              </a:rPr>
              <a:t> </a:t>
            </a:r>
            <a:r>
              <a:rPr sz="1800" spc="-5" dirty="0">
                <a:solidFill>
                  <a:srgbClr val="512C6C"/>
                </a:solidFill>
                <a:latin typeface="Arial"/>
                <a:cs typeface="Arial"/>
              </a:rPr>
              <a:t>do?</a:t>
            </a:r>
            <a:endParaRPr sz="1800">
              <a:latin typeface="Arial"/>
              <a:cs typeface="Arial"/>
            </a:endParaRPr>
          </a:p>
          <a:p>
            <a:pPr marL="12700">
              <a:lnSpc>
                <a:spcPct val="100000"/>
              </a:lnSpc>
            </a:pPr>
            <a:r>
              <a:rPr sz="1800" spc="-5" dirty="0">
                <a:latin typeface="Arial"/>
                <a:cs typeface="Arial"/>
              </a:rPr>
              <a:t>Option 1: Supplier can </a:t>
            </a:r>
            <a:r>
              <a:rPr sz="1800" dirty="0">
                <a:latin typeface="Arial"/>
                <a:cs typeface="Arial"/>
              </a:rPr>
              <a:t>correct </a:t>
            </a:r>
            <a:r>
              <a:rPr sz="1800" spc="-5" dirty="0">
                <a:latin typeface="Arial"/>
                <a:cs typeface="Arial"/>
              </a:rPr>
              <a:t>errors and get </a:t>
            </a:r>
            <a:r>
              <a:rPr sz="1800" spc="-45" dirty="0">
                <a:latin typeface="Arial"/>
                <a:cs typeface="Arial"/>
              </a:rPr>
              <a:t>ATS </a:t>
            </a:r>
            <a:r>
              <a:rPr sz="1800" spc="-5" dirty="0">
                <a:latin typeface="Arial"/>
                <a:cs typeface="Arial"/>
              </a:rPr>
              <a:t>approved </a:t>
            </a:r>
            <a:r>
              <a:rPr sz="1800" dirty="0">
                <a:latin typeface="Arial"/>
                <a:cs typeface="Arial"/>
              </a:rPr>
              <a:t>for </a:t>
            </a:r>
            <a:r>
              <a:rPr sz="1800" spc="-5" dirty="0">
                <a:latin typeface="Arial"/>
                <a:cs typeface="Arial"/>
              </a:rPr>
              <a:t>all </a:t>
            </a:r>
            <a:r>
              <a:rPr sz="1800" dirty="0">
                <a:latin typeface="Arial"/>
                <a:cs typeface="Arial"/>
              </a:rPr>
              <a:t>five</a:t>
            </a:r>
            <a:r>
              <a:rPr sz="1800" spc="5" dirty="0">
                <a:latin typeface="Arial"/>
                <a:cs typeface="Arial"/>
              </a:rPr>
              <a:t> </a:t>
            </a:r>
            <a:r>
              <a:rPr sz="1800" spc="-5" dirty="0">
                <a:latin typeface="Arial"/>
                <a:cs typeface="Arial"/>
              </a:rPr>
              <a:t>parts.</a:t>
            </a:r>
            <a:endParaRPr sz="1800">
              <a:latin typeface="Arial"/>
              <a:cs typeface="Arial"/>
            </a:endParaRPr>
          </a:p>
          <a:p>
            <a:pPr marL="12700" marR="299085">
              <a:lnSpc>
                <a:spcPct val="100000"/>
              </a:lnSpc>
            </a:pPr>
            <a:r>
              <a:rPr sz="1800" spc="-5" dirty="0">
                <a:latin typeface="Arial"/>
                <a:cs typeface="Arial"/>
              </a:rPr>
              <a:t>Option 2: Split </a:t>
            </a:r>
            <a:r>
              <a:rPr sz="1800" dirty="0">
                <a:latin typeface="Arial"/>
                <a:cs typeface="Arial"/>
              </a:rPr>
              <a:t>the </a:t>
            </a:r>
            <a:r>
              <a:rPr sz="1800" spc="-5" dirty="0">
                <a:latin typeface="Arial"/>
                <a:cs typeface="Arial"/>
              </a:rPr>
              <a:t>delivery into </a:t>
            </a:r>
            <a:r>
              <a:rPr sz="1800" spc="-15" dirty="0">
                <a:latin typeface="Arial"/>
                <a:cs typeface="Arial"/>
              </a:rPr>
              <a:t>two </a:t>
            </a:r>
            <a:r>
              <a:rPr sz="1800" spc="-5" dirty="0">
                <a:latin typeface="Arial"/>
                <a:cs typeface="Arial"/>
              </a:rPr>
              <a:t>and submit </a:t>
            </a:r>
            <a:r>
              <a:rPr sz="1800" spc="-45" dirty="0">
                <a:latin typeface="Arial"/>
                <a:cs typeface="Arial"/>
              </a:rPr>
              <a:t>ATS </a:t>
            </a:r>
            <a:r>
              <a:rPr sz="1800" dirty="0">
                <a:latin typeface="Arial"/>
                <a:cs typeface="Arial"/>
              </a:rPr>
              <a:t>Form </a:t>
            </a:r>
            <a:r>
              <a:rPr sz="1800" spc="-5" dirty="0">
                <a:latin typeface="Arial"/>
                <a:cs typeface="Arial"/>
              </a:rPr>
              <a:t>for </a:t>
            </a:r>
            <a:r>
              <a:rPr sz="1800" dirty="0">
                <a:latin typeface="Arial"/>
                <a:cs typeface="Arial"/>
              </a:rPr>
              <a:t>the </a:t>
            </a:r>
            <a:r>
              <a:rPr sz="1800" spc="-5" dirty="0">
                <a:latin typeface="Arial"/>
                <a:cs typeface="Arial"/>
              </a:rPr>
              <a:t>“approved” quantities, then correct the  errors </a:t>
            </a:r>
            <a:r>
              <a:rPr sz="1800" dirty="0">
                <a:latin typeface="Arial"/>
                <a:cs typeface="Arial"/>
              </a:rPr>
              <a:t>for the </a:t>
            </a:r>
            <a:r>
              <a:rPr sz="1800" spc="-5" dirty="0">
                <a:latin typeface="Arial"/>
                <a:cs typeface="Arial"/>
              </a:rPr>
              <a:t>remaining quantities and resubmit as a separate </a:t>
            </a:r>
            <a:r>
              <a:rPr sz="1800" spc="-45" dirty="0">
                <a:latin typeface="Arial"/>
                <a:cs typeface="Arial"/>
              </a:rPr>
              <a:t>ATS</a:t>
            </a:r>
            <a:r>
              <a:rPr sz="1800" spc="-35" dirty="0">
                <a:latin typeface="Arial"/>
                <a:cs typeface="Arial"/>
              </a:rPr>
              <a:t> </a:t>
            </a:r>
            <a:r>
              <a:rPr sz="1800" spc="-5" dirty="0">
                <a:latin typeface="Arial"/>
                <a:cs typeface="Arial"/>
              </a:rPr>
              <a:t>request.</a:t>
            </a:r>
            <a:endParaRPr sz="1800">
              <a:latin typeface="Arial"/>
              <a:cs typeface="Arial"/>
            </a:endParaRPr>
          </a:p>
          <a:p>
            <a:pPr>
              <a:lnSpc>
                <a:spcPct val="100000"/>
              </a:lnSpc>
              <a:spcBef>
                <a:spcPts val="20"/>
              </a:spcBef>
            </a:pPr>
            <a:endParaRPr sz="1550">
              <a:latin typeface="Times New Roman"/>
              <a:cs typeface="Times New Roman"/>
            </a:endParaRPr>
          </a:p>
          <a:p>
            <a:pPr marL="393065" indent="-380365">
              <a:lnSpc>
                <a:spcPct val="100000"/>
              </a:lnSpc>
              <a:buAutoNum type="arabicPeriod" startAt="10"/>
              <a:tabLst>
                <a:tab pos="393700" algn="l"/>
              </a:tabLst>
            </a:pPr>
            <a:r>
              <a:rPr sz="1800" dirty="0">
                <a:solidFill>
                  <a:srgbClr val="512C6C"/>
                </a:solidFill>
                <a:latin typeface="Arial"/>
                <a:cs typeface="Arial"/>
              </a:rPr>
              <a:t>What </a:t>
            </a:r>
            <a:r>
              <a:rPr sz="1800" spc="-5" dirty="0">
                <a:solidFill>
                  <a:srgbClr val="512C6C"/>
                </a:solidFill>
                <a:latin typeface="Arial"/>
                <a:cs typeface="Arial"/>
              </a:rPr>
              <a:t>is the turnaround </a:t>
            </a:r>
            <a:r>
              <a:rPr sz="1800" dirty="0">
                <a:solidFill>
                  <a:srgbClr val="512C6C"/>
                </a:solidFill>
                <a:latin typeface="Arial"/>
                <a:cs typeface="Arial"/>
              </a:rPr>
              <a:t>time for </a:t>
            </a:r>
            <a:r>
              <a:rPr sz="1800" spc="-45" dirty="0">
                <a:solidFill>
                  <a:srgbClr val="512C6C"/>
                </a:solidFill>
                <a:latin typeface="Arial"/>
                <a:cs typeface="Arial"/>
              </a:rPr>
              <a:t>ATS</a:t>
            </a:r>
            <a:r>
              <a:rPr sz="1800" spc="-114" dirty="0">
                <a:solidFill>
                  <a:srgbClr val="512C6C"/>
                </a:solidFill>
                <a:latin typeface="Arial"/>
                <a:cs typeface="Arial"/>
              </a:rPr>
              <a:t> </a:t>
            </a:r>
            <a:r>
              <a:rPr sz="1800" spc="-5" dirty="0">
                <a:solidFill>
                  <a:srgbClr val="512C6C"/>
                </a:solidFill>
                <a:latin typeface="Arial"/>
                <a:cs typeface="Arial"/>
              </a:rPr>
              <a:t>response?</a:t>
            </a:r>
            <a:endParaRPr sz="1800">
              <a:latin typeface="Arial"/>
              <a:cs typeface="Arial"/>
            </a:endParaRPr>
          </a:p>
          <a:p>
            <a:pPr marL="12700" marR="325755">
              <a:lnSpc>
                <a:spcPct val="100000"/>
              </a:lnSpc>
            </a:pPr>
            <a:r>
              <a:rPr sz="1800" dirty="0">
                <a:latin typeface="Arial"/>
                <a:cs typeface="Arial"/>
              </a:rPr>
              <a:t>The </a:t>
            </a:r>
            <a:r>
              <a:rPr sz="1800" spc="-5" dirty="0">
                <a:latin typeface="Arial"/>
                <a:cs typeface="Arial"/>
              </a:rPr>
              <a:t>Commercial Point </a:t>
            </a:r>
            <a:r>
              <a:rPr sz="1800" dirty="0">
                <a:latin typeface="Arial"/>
                <a:cs typeface="Arial"/>
              </a:rPr>
              <a:t>of </a:t>
            </a:r>
            <a:r>
              <a:rPr sz="1800" spc="-5" dirty="0">
                <a:latin typeface="Arial"/>
                <a:cs typeface="Arial"/>
              </a:rPr>
              <a:t>Contact, the </a:t>
            </a:r>
            <a:r>
              <a:rPr sz="1800" spc="-25" dirty="0">
                <a:latin typeface="Arial"/>
                <a:cs typeface="Arial"/>
              </a:rPr>
              <a:t>Buyer, </a:t>
            </a:r>
            <a:r>
              <a:rPr sz="1800" spc="-15" dirty="0">
                <a:latin typeface="Arial"/>
                <a:cs typeface="Arial"/>
              </a:rPr>
              <a:t>will </a:t>
            </a:r>
            <a:r>
              <a:rPr sz="1800" spc="-5" dirty="0">
                <a:latin typeface="Arial"/>
                <a:cs typeface="Arial"/>
              </a:rPr>
              <a:t>be able </a:t>
            </a:r>
            <a:r>
              <a:rPr sz="1800" dirty="0">
                <a:latin typeface="Arial"/>
                <a:cs typeface="Arial"/>
              </a:rPr>
              <a:t>to </a:t>
            </a:r>
            <a:r>
              <a:rPr sz="1800" spc="-5" dirty="0">
                <a:latin typeface="Arial"/>
                <a:cs typeface="Arial"/>
              </a:rPr>
              <a:t>indicate the turnaround </a:t>
            </a:r>
            <a:r>
              <a:rPr sz="1800" dirty="0">
                <a:latin typeface="Arial"/>
                <a:cs typeface="Arial"/>
              </a:rPr>
              <a:t>time for </a:t>
            </a:r>
            <a:r>
              <a:rPr sz="1800" spc="-45" dirty="0">
                <a:latin typeface="Arial"/>
                <a:cs typeface="Arial"/>
              </a:rPr>
              <a:t>ATS </a:t>
            </a:r>
            <a:r>
              <a:rPr sz="1800" dirty="0">
                <a:latin typeface="Arial"/>
                <a:cs typeface="Arial"/>
              </a:rPr>
              <a:t>for </a:t>
            </a:r>
            <a:r>
              <a:rPr sz="1800" spc="-5" dirty="0">
                <a:latin typeface="Arial"/>
                <a:cs typeface="Arial"/>
              </a:rPr>
              <a:t>the  relevant </a:t>
            </a:r>
            <a:r>
              <a:rPr sz="1800" spc="-25" dirty="0">
                <a:latin typeface="Arial"/>
                <a:cs typeface="Arial"/>
              </a:rPr>
              <a:t>TechnipFMC</a:t>
            </a:r>
            <a:r>
              <a:rPr sz="1800" spc="-15" dirty="0">
                <a:latin typeface="Arial"/>
                <a:cs typeface="Arial"/>
              </a:rPr>
              <a:t> </a:t>
            </a:r>
            <a:r>
              <a:rPr sz="1800" spc="-5" dirty="0">
                <a:latin typeface="Arial"/>
                <a:cs typeface="Arial"/>
              </a:rPr>
              <a:t>location/team.</a:t>
            </a:r>
            <a:endParaRPr sz="1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795" y="168909"/>
            <a:ext cx="5102860" cy="513715"/>
          </a:xfrm>
          <a:prstGeom prst="rect">
            <a:avLst/>
          </a:prstGeom>
        </p:spPr>
        <p:txBody>
          <a:bodyPr vert="horz" wrap="square" lIns="0" tIns="12700" rIns="0" bIns="0" rtlCol="0">
            <a:spAutoFit/>
          </a:bodyPr>
          <a:lstStyle/>
          <a:p>
            <a:pPr marL="12700">
              <a:lnSpc>
                <a:spcPct val="100000"/>
              </a:lnSpc>
              <a:spcBef>
                <a:spcPts val="100"/>
              </a:spcBef>
            </a:pPr>
            <a:r>
              <a:rPr spc="-5" dirty="0"/>
              <a:t>Frequently </a:t>
            </a:r>
            <a:r>
              <a:rPr dirty="0"/>
              <a:t>Asked</a:t>
            </a:r>
            <a:r>
              <a:rPr spc="-275" dirty="0"/>
              <a:t> </a:t>
            </a:r>
            <a:r>
              <a:rPr dirty="0"/>
              <a:t>Questions</a:t>
            </a:r>
          </a:p>
        </p:txBody>
      </p:sp>
      <p:sp>
        <p:nvSpPr>
          <p:cNvPr id="4" name="object 4"/>
          <p:cNvSpPr txBox="1"/>
          <p:nvPr/>
        </p:nvSpPr>
        <p:spPr>
          <a:xfrm>
            <a:off x="8135239" y="6461411"/>
            <a:ext cx="861694"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2555A"/>
                </a:solidFill>
                <a:latin typeface="Arial"/>
                <a:cs typeface="Arial"/>
              </a:rPr>
              <a:t>CONFIDENTIAL</a:t>
            </a:r>
            <a:endParaRPr sz="9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18</a:t>
            </a:fld>
            <a:endParaRPr spc="-5" dirty="0"/>
          </a:p>
        </p:txBody>
      </p:sp>
      <p:sp>
        <p:nvSpPr>
          <p:cNvPr id="3" name="object 3"/>
          <p:cNvSpPr txBox="1"/>
          <p:nvPr/>
        </p:nvSpPr>
        <p:spPr>
          <a:xfrm>
            <a:off x="526795" y="743458"/>
            <a:ext cx="10742295" cy="4309110"/>
          </a:xfrm>
          <a:prstGeom prst="rect">
            <a:avLst/>
          </a:prstGeom>
        </p:spPr>
        <p:txBody>
          <a:bodyPr vert="horz" wrap="square" lIns="0" tIns="12700" rIns="0" bIns="0" rtlCol="0">
            <a:spAutoFit/>
          </a:bodyPr>
          <a:lstStyle/>
          <a:p>
            <a:pPr marL="12700" marR="1194435">
              <a:lnSpc>
                <a:spcPct val="155600"/>
              </a:lnSpc>
              <a:spcBef>
                <a:spcPts val="100"/>
              </a:spcBef>
            </a:pPr>
            <a:r>
              <a:rPr sz="1800" spc="-50" dirty="0">
                <a:solidFill>
                  <a:srgbClr val="512C6C"/>
                </a:solidFill>
                <a:latin typeface="Arial"/>
                <a:cs typeface="Arial"/>
              </a:rPr>
              <a:t>11. </a:t>
            </a:r>
            <a:r>
              <a:rPr sz="1800" dirty="0">
                <a:solidFill>
                  <a:srgbClr val="512C6C"/>
                </a:solidFill>
                <a:latin typeface="Arial"/>
                <a:cs typeface="Arial"/>
              </a:rPr>
              <a:t>If </a:t>
            </a:r>
            <a:r>
              <a:rPr sz="1800" spc="-5" dirty="0">
                <a:solidFill>
                  <a:srgbClr val="512C6C"/>
                </a:solidFill>
                <a:latin typeface="Arial"/>
                <a:cs typeface="Arial"/>
              </a:rPr>
              <a:t>the Part Number is serialized, shall Supplier mention </a:t>
            </a:r>
            <a:r>
              <a:rPr sz="1800" dirty="0">
                <a:solidFill>
                  <a:srgbClr val="512C6C"/>
                </a:solidFill>
                <a:latin typeface="Arial"/>
                <a:cs typeface="Arial"/>
              </a:rPr>
              <a:t>the </a:t>
            </a:r>
            <a:r>
              <a:rPr sz="1800" spc="-5" dirty="0">
                <a:solidFill>
                  <a:srgbClr val="512C6C"/>
                </a:solidFill>
                <a:latin typeface="Arial"/>
                <a:cs typeface="Arial"/>
              </a:rPr>
              <a:t>batch number in </a:t>
            </a:r>
            <a:r>
              <a:rPr sz="1800" dirty="0">
                <a:solidFill>
                  <a:srgbClr val="512C6C"/>
                </a:solidFill>
                <a:latin typeface="Arial"/>
                <a:cs typeface="Arial"/>
              </a:rPr>
              <a:t>the </a:t>
            </a:r>
            <a:r>
              <a:rPr sz="1800" spc="-45" dirty="0">
                <a:solidFill>
                  <a:srgbClr val="512C6C"/>
                </a:solidFill>
                <a:latin typeface="Arial"/>
                <a:cs typeface="Arial"/>
              </a:rPr>
              <a:t>ATS </a:t>
            </a:r>
            <a:r>
              <a:rPr sz="1800" dirty="0">
                <a:solidFill>
                  <a:srgbClr val="512C6C"/>
                </a:solidFill>
                <a:latin typeface="Arial"/>
                <a:cs typeface="Arial"/>
              </a:rPr>
              <a:t>Form? </a:t>
            </a:r>
            <a:r>
              <a:rPr sz="1800" dirty="0">
                <a:solidFill>
                  <a:srgbClr val="3D4043"/>
                </a:solidFill>
                <a:latin typeface="Arial"/>
                <a:cs typeface="Arial"/>
              </a:rPr>
              <a:t> For </a:t>
            </a:r>
            <a:r>
              <a:rPr sz="1800" spc="-5" dirty="0">
                <a:solidFill>
                  <a:srgbClr val="3D4043"/>
                </a:solidFill>
                <a:latin typeface="Arial"/>
                <a:cs typeface="Arial"/>
              </a:rPr>
              <a:t>serialized parts</a:t>
            </a:r>
            <a:r>
              <a:rPr sz="1800" spc="15" dirty="0">
                <a:solidFill>
                  <a:srgbClr val="3D4043"/>
                </a:solidFill>
                <a:latin typeface="Arial"/>
                <a:cs typeface="Arial"/>
              </a:rPr>
              <a:t> </a:t>
            </a:r>
            <a:r>
              <a:rPr sz="1800" spc="-5" dirty="0">
                <a:solidFill>
                  <a:srgbClr val="3D4043"/>
                </a:solidFill>
                <a:latin typeface="Arial"/>
                <a:cs typeface="Arial"/>
              </a:rPr>
              <a:t>(</a:t>
            </a:r>
            <a:r>
              <a:rPr sz="1800" b="1" spc="-5" dirty="0">
                <a:solidFill>
                  <a:srgbClr val="3D4043"/>
                </a:solidFill>
                <a:latin typeface="Arial"/>
                <a:cs typeface="Arial"/>
              </a:rPr>
              <a:t>Q03401</a:t>
            </a:r>
            <a:r>
              <a:rPr sz="1800" spc="-5" dirty="0">
                <a:solidFill>
                  <a:srgbClr val="3D4043"/>
                </a:solidFill>
                <a:latin typeface="Arial"/>
                <a:cs typeface="Arial"/>
              </a:rPr>
              <a:t>):</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spc="-45" dirty="0">
                <a:solidFill>
                  <a:srgbClr val="3D4043"/>
                </a:solidFill>
                <a:latin typeface="Arial"/>
                <a:cs typeface="Arial"/>
              </a:rPr>
              <a:t>ATS </a:t>
            </a:r>
            <a:r>
              <a:rPr sz="1800" spc="-5" dirty="0">
                <a:solidFill>
                  <a:srgbClr val="3D4043"/>
                </a:solidFill>
                <a:latin typeface="Arial"/>
                <a:cs typeface="Arial"/>
              </a:rPr>
              <a:t>shall have serial numbers in the serial number field on Page </a:t>
            </a:r>
            <a:r>
              <a:rPr sz="1800" dirty="0">
                <a:solidFill>
                  <a:srgbClr val="3D4043"/>
                </a:solidFill>
                <a:latin typeface="Arial"/>
                <a:cs typeface="Arial"/>
              </a:rPr>
              <a:t>1, </a:t>
            </a:r>
            <a:r>
              <a:rPr sz="1800" spc="-5" dirty="0">
                <a:solidFill>
                  <a:srgbClr val="3D4043"/>
                </a:solidFill>
                <a:latin typeface="Arial"/>
                <a:cs typeface="Arial"/>
              </a:rPr>
              <a:t>or Page 2 </a:t>
            </a:r>
            <a:r>
              <a:rPr sz="1800" spc="-15" dirty="0">
                <a:solidFill>
                  <a:srgbClr val="3D4043"/>
                </a:solidFill>
                <a:latin typeface="Arial"/>
                <a:cs typeface="Arial"/>
              </a:rPr>
              <a:t>when </a:t>
            </a:r>
            <a:r>
              <a:rPr sz="1800" spc="-5" dirty="0">
                <a:solidFill>
                  <a:srgbClr val="3D4043"/>
                </a:solidFill>
                <a:latin typeface="Arial"/>
                <a:cs typeface="Arial"/>
              </a:rPr>
              <a:t>multiple</a:t>
            </a:r>
            <a:r>
              <a:rPr sz="1800" spc="300" dirty="0">
                <a:solidFill>
                  <a:srgbClr val="3D4043"/>
                </a:solidFill>
                <a:latin typeface="Arial"/>
                <a:cs typeface="Arial"/>
              </a:rPr>
              <a:t> </a:t>
            </a:r>
            <a:r>
              <a:rPr sz="1800" spc="-5" dirty="0">
                <a:solidFill>
                  <a:srgbClr val="3D4043"/>
                </a:solidFill>
                <a:latin typeface="Arial"/>
                <a:cs typeface="Arial"/>
              </a:rPr>
              <a:t>numbers.</a:t>
            </a:r>
            <a:endParaRPr sz="1800">
              <a:latin typeface="Arial"/>
              <a:cs typeface="Arial"/>
            </a:endParaRPr>
          </a:p>
          <a:p>
            <a:pPr marR="1958339" algn="ctr">
              <a:lnSpc>
                <a:spcPct val="100000"/>
              </a:lnSpc>
            </a:pPr>
            <a:r>
              <a:rPr sz="1800" dirty="0">
                <a:solidFill>
                  <a:srgbClr val="3D4043"/>
                </a:solidFill>
                <a:latin typeface="Arial"/>
                <a:cs typeface="Arial"/>
              </a:rPr>
              <a:t>When </a:t>
            </a:r>
            <a:r>
              <a:rPr sz="1800" spc="-5" dirty="0">
                <a:solidFill>
                  <a:srgbClr val="3D4043"/>
                </a:solidFill>
                <a:latin typeface="Arial"/>
                <a:cs typeface="Arial"/>
              </a:rPr>
              <a:t>Page </a:t>
            </a:r>
            <a:r>
              <a:rPr sz="1800" dirty="0">
                <a:solidFill>
                  <a:srgbClr val="3D4043"/>
                </a:solidFill>
                <a:latin typeface="Arial"/>
                <a:cs typeface="Arial"/>
              </a:rPr>
              <a:t>2 </a:t>
            </a:r>
            <a:r>
              <a:rPr sz="1800" spc="-5" dirty="0">
                <a:solidFill>
                  <a:srgbClr val="3D4043"/>
                </a:solidFill>
                <a:latin typeface="Arial"/>
                <a:cs typeface="Arial"/>
              </a:rPr>
              <a:t>is used, </a:t>
            </a:r>
            <a:r>
              <a:rPr sz="1800" spc="-15" dirty="0">
                <a:solidFill>
                  <a:srgbClr val="3D4043"/>
                </a:solidFill>
                <a:latin typeface="Arial"/>
                <a:cs typeface="Arial"/>
              </a:rPr>
              <a:t>write </a:t>
            </a:r>
            <a:r>
              <a:rPr sz="1800" spc="-5" dirty="0">
                <a:solidFill>
                  <a:srgbClr val="3D4043"/>
                </a:solidFill>
                <a:latin typeface="Arial"/>
                <a:cs typeface="Arial"/>
              </a:rPr>
              <a:t>“Refer Page 2” in the serial </a:t>
            </a:r>
            <a:r>
              <a:rPr sz="1800" spc="-10" dirty="0">
                <a:solidFill>
                  <a:srgbClr val="3D4043"/>
                </a:solidFill>
                <a:latin typeface="Arial"/>
                <a:cs typeface="Arial"/>
              </a:rPr>
              <a:t>number </a:t>
            </a:r>
            <a:r>
              <a:rPr sz="1800" spc="-5" dirty="0">
                <a:solidFill>
                  <a:srgbClr val="3D4043"/>
                </a:solidFill>
                <a:latin typeface="Arial"/>
                <a:cs typeface="Arial"/>
              </a:rPr>
              <a:t>field on Page</a:t>
            </a:r>
            <a:r>
              <a:rPr sz="1800" spc="150" dirty="0">
                <a:solidFill>
                  <a:srgbClr val="3D4043"/>
                </a:solidFill>
                <a:latin typeface="Arial"/>
                <a:cs typeface="Arial"/>
              </a:rPr>
              <a:t> </a:t>
            </a:r>
            <a:r>
              <a:rPr sz="1800" spc="-5" dirty="0">
                <a:solidFill>
                  <a:srgbClr val="3D4043"/>
                </a:solidFill>
                <a:latin typeface="Arial"/>
                <a:cs typeface="Arial"/>
              </a:rPr>
              <a:t>1.</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dirty="0">
                <a:solidFill>
                  <a:srgbClr val="3D4043"/>
                </a:solidFill>
                <a:latin typeface="Arial"/>
                <a:cs typeface="Arial"/>
              </a:rPr>
              <a:t>The </a:t>
            </a:r>
            <a:r>
              <a:rPr sz="1800" spc="-5" dirty="0">
                <a:solidFill>
                  <a:srgbClr val="3D4043"/>
                </a:solidFill>
                <a:latin typeface="Arial"/>
                <a:cs typeface="Arial"/>
              </a:rPr>
              <a:t>heat number can be referenced in </a:t>
            </a:r>
            <a:r>
              <a:rPr sz="1800" dirty="0">
                <a:solidFill>
                  <a:srgbClr val="3D4043"/>
                </a:solidFill>
                <a:latin typeface="Arial"/>
                <a:cs typeface="Arial"/>
              </a:rPr>
              <a:t>the </a:t>
            </a:r>
            <a:r>
              <a:rPr sz="1800" spc="-5" dirty="0">
                <a:solidFill>
                  <a:srgbClr val="3D4043"/>
                </a:solidFill>
                <a:latin typeface="Arial"/>
                <a:cs typeface="Arial"/>
              </a:rPr>
              <a:t>heat number</a:t>
            </a:r>
            <a:r>
              <a:rPr sz="1800" spc="25" dirty="0">
                <a:solidFill>
                  <a:srgbClr val="3D4043"/>
                </a:solidFill>
                <a:latin typeface="Arial"/>
                <a:cs typeface="Arial"/>
              </a:rPr>
              <a:t> </a:t>
            </a:r>
            <a:r>
              <a:rPr sz="1800" spc="-5" dirty="0">
                <a:solidFill>
                  <a:srgbClr val="3D4043"/>
                </a:solidFill>
                <a:latin typeface="Arial"/>
                <a:cs typeface="Arial"/>
              </a:rPr>
              <a:t>field.</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dirty="0">
                <a:solidFill>
                  <a:srgbClr val="3D4043"/>
                </a:solidFill>
                <a:latin typeface="Arial"/>
                <a:cs typeface="Arial"/>
              </a:rPr>
              <a:t>For </a:t>
            </a:r>
            <a:r>
              <a:rPr sz="1800" spc="-5" dirty="0">
                <a:solidFill>
                  <a:srgbClr val="3D4043"/>
                </a:solidFill>
                <a:latin typeface="Arial"/>
                <a:cs typeface="Arial"/>
              </a:rPr>
              <a:t>serialized parts, do not enter </a:t>
            </a:r>
            <a:r>
              <a:rPr sz="1800" spc="-10" dirty="0">
                <a:solidFill>
                  <a:srgbClr val="3D4043"/>
                </a:solidFill>
                <a:latin typeface="Arial"/>
                <a:cs typeface="Arial"/>
              </a:rPr>
              <a:t>anything </a:t>
            </a:r>
            <a:r>
              <a:rPr sz="1800" spc="-5" dirty="0">
                <a:solidFill>
                  <a:srgbClr val="3D4043"/>
                </a:solidFill>
                <a:latin typeface="Arial"/>
                <a:cs typeface="Arial"/>
              </a:rPr>
              <a:t>in </a:t>
            </a:r>
            <a:r>
              <a:rPr sz="1800" dirty="0">
                <a:solidFill>
                  <a:srgbClr val="3D4043"/>
                </a:solidFill>
                <a:latin typeface="Arial"/>
                <a:cs typeface="Arial"/>
              </a:rPr>
              <a:t>the </a:t>
            </a:r>
            <a:r>
              <a:rPr sz="1800" spc="-5" dirty="0">
                <a:solidFill>
                  <a:srgbClr val="3D4043"/>
                </a:solidFill>
                <a:latin typeface="Arial"/>
                <a:cs typeface="Arial"/>
              </a:rPr>
              <a:t>batch</a:t>
            </a:r>
            <a:r>
              <a:rPr sz="1800" spc="85" dirty="0">
                <a:solidFill>
                  <a:srgbClr val="3D4043"/>
                </a:solidFill>
                <a:latin typeface="Arial"/>
                <a:cs typeface="Arial"/>
              </a:rPr>
              <a:t> </a:t>
            </a:r>
            <a:r>
              <a:rPr sz="1800" spc="-5" dirty="0">
                <a:solidFill>
                  <a:srgbClr val="3D4043"/>
                </a:solidFill>
                <a:latin typeface="Arial"/>
                <a:cs typeface="Arial"/>
              </a:rPr>
              <a:t>field.</a:t>
            </a:r>
            <a:endParaRPr sz="1800">
              <a:latin typeface="Arial"/>
              <a:cs typeface="Arial"/>
            </a:endParaRPr>
          </a:p>
          <a:p>
            <a:pPr marL="12700">
              <a:lnSpc>
                <a:spcPct val="100000"/>
              </a:lnSpc>
              <a:spcBef>
                <a:spcPts val="1205"/>
              </a:spcBef>
            </a:pPr>
            <a:r>
              <a:rPr sz="1800" dirty="0">
                <a:solidFill>
                  <a:srgbClr val="3D4043"/>
                </a:solidFill>
                <a:latin typeface="Arial"/>
                <a:cs typeface="Arial"/>
              </a:rPr>
              <a:t>For </a:t>
            </a:r>
            <a:r>
              <a:rPr sz="1800" spc="-5" dirty="0">
                <a:solidFill>
                  <a:srgbClr val="3D4043"/>
                </a:solidFill>
                <a:latin typeface="Arial"/>
                <a:cs typeface="Arial"/>
              </a:rPr>
              <a:t>batch managed parts</a:t>
            </a:r>
            <a:r>
              <a:rPr sz="1800" spc="25" dirty="0">
                <a:solidFill>
                  <a:srgbClr val="3D4043"/>
                </a:solidFill>
                <a:latin typeface="Arial"/>
                <a:cs typeface="Arial"/>
              </a:rPr>
              <a:t> </a:t>
            </a:r>
            <a:r>
              <a:rPr sz="1800" spc="-5" dirty="0">
                <a:solidFill>
                  <a:srgbClr val="3D4043"/>
                </a:solidFill>
                <a:latin typeface="Arial"/>
                <a:cs typeface="Arial"/>
              </a:rPr>
              <a:t>(</a:t>
            </a:r>
            <a:r>
              <a:rPr sz="1800" b="1" spc="-5" dirty="0">
                <a:solidFill>
                  <a:srgbClr val="3D4043"/>
                </a:solidFill>
                <a:latin typeface="Arial"/>
                <a:cs typeface="Arial"/>
              </a:rPr>
              <a:t>Q03402</a:t>
            </a:r>
            <a:r>
              <a:rPr sz="1800" spc="-5" dirty="0">
                <a:solidFill>
                  <a:srgbClr val="3D4043"/>
                </a:solidFill>
                <a:latin typeface="Arial"/>
                <a:cs typeface="Arial"/>
              </a:rPr>
              <a:t>):</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spc="-45" dirty="0">
                <a:solidFill>
                  <a:srgbClr val="3D4043"/>
                </a:solidFill>
                <a:latin typeface="Arial"/>
                <a:cs typeface="Arial"/>
              </a:rPr>
              <a:t>ATS </a:t>
            </a:r>
            <a:r>
              <a:rPr sz="1800" spc="-5" dirty="0">
                <a:solidFill>
                  <a:srgbClr val="3D4043"/>
                </a:solidFill>
                <a:latin typeface="Arial"/>
                <a:cs typeface="Arial"/>
              </a:rPr>
              <a:t>shall have batch numbers in </a:t>
            </a:r>
            <a:r>
              <a:rPr sz="1800" dirty="0">
                <a:solidFill>
                  <a:srgbClr val="3D4043"/>
                </a:solidFill>
                <a:latin typeface="Arial"/>
                <a:cs typeface="Arial"/>
              </a:rPr>
              <a:t>the </a:t>
            </a:r>
            <a:r>
              <a:rPr sz="1800" spc="-5" dirty="0">
                <a:solidFill>
                  <a:srgbClr val="3D4043"/>
                </a:solidFill>
                <a:latin typeface="Arial"/>
                <a:cs typeface="Arial"/>
              </a:rPr>
              <a:t>batch number field on Page </a:t>
            </a:r>
            <a:r>
              <a:rPr sz="1800" dirty="0">
                <a:solidFill>
                  <a:srgbClr val="3D4043"/>
                </a:solidFill>
                <a:latin typeface="Arial"/>
                <a:cs typeface="Arial"/>
              </a:rPr>
              <a:t>1, </a:t>
            </a:r>
            <a:r>
              <a:rPr sz="1800" spc="-5" dirty="0">
                <a:solidFill>
                  <a:srgbClr val="3D4043"/>
                </a:solidFill>
                <a:latin typeface="Arial"/>
                <a:cs typeface="Arial"/>
              </a:rPr>
              <a:t>or Page 2 </a:t>
            </a:r>
            <a:r>
              <a:rPr sz="1800" spc="-15" dirty="0">
                <a:solidFill>
                  <a:srgbClr val="3D4043"/>
                </a:solidFill>
                <a:latin typeface="Arial"/>
                <a:cs typeface="Arial"/>
              </a:rPr>
              <a:t>when </a:t>
            </a:r>
            <a:r>
              <a:rPr sz="1800" spc="-5" dirty="0">
                <a:solidFill>
                  <a:srgbClr val="3D4043"/>
                </a:solidFill>
                <a:latin typeface="Arial"/>
                <a:cs typeface="Arial"/>
              </a:rPr>
              <a:t>multiple</a:t>
            </a:r>
            <a:r>
              <a:rPr sz="1800" spc="250" dirty="0">
                <a:solidFill>
                  <a:srgbClr val="3D4043"/>
                </a:solidFill>
                <a:latin typeface="Arial"/>
                <a:cs typeface="Arial"/>
              </a:rPr>
              <a:t> </a:t>
            </a:r>
            <a:r>
              <a:rPr sz="1800" spc="-5" dirty="0">
                <a:solidFill>
                  <a:srgbClr val="3D4043"/>
                </a:solidFill>
                <a:latin typeface="Arial"/>
                <a:cs typeface="Arial"/>
              </a:rPr>
              <a:t>numbers.</a:t>
            </a:r>
            <a:endParaRPr sz="1800">
              <a:latin typeface="Arial"/>
              <a:cs typeface="Arial"/>
            </a:endParaRPr>
          </a:p>
          <a:p>
            <a:pPr marR="1946275" algn="ctr">
              <a:lnSpc>
                <a:spcPct val="100000"/>
              </a:lnSpc>
            </a:pPr>
            <a:r>
              <a:rPr sz="1800" dirty="0">
                <a:solidFill>
                  <a:srgbClr val="3D4043"/>
                </a:solidFill>
                <a:latin typeface="Arial"/>
                <a:cs typeface="Arial"/>
              </a:rPr>
              <a:t>When </a:t>
            </a:r>
            <a:r>
              <a:rPr sz="1800" spc="-5" dirty="0">
                <a:solidFill>
                  <a:srgbClr val="3D4043"/>
                </a:solidFill>
                <a:latin typeface="Arial"/>
                <a:cs typeface="Arial"/>
              </a:rPr>
              <a:t>Page </a:t>
            </a:r>
            <a:r>
              <a:rPr sz="1800" dirty="0">
                <a:solidFill>
                  <a:srgbClr val="3D4043"/>
                </a:solidFill>
                <a:latin typeface="Arial"/>
                <a:cs typeface="Arial"/>
              </a:rPr>
              <a:t>2 </a:t>
            </a:r>
            <a:r>
              <a:rPr sz="1800" spc="-5" dirty="0">
                <a:solidFill>
                  <a:srgbClr val="3D4043"/>
                </a:solidFill>
                <a:latin typeface="Arial"/>
                <a:cs typeface="Arial"/>
              </a:rPr>
              <a:t>is used, </a:t>
            </a:r>
            <a:r>
              <a:rPr sz="1800" spc="-15" dirty="0">
                <a:solidFill>
                  <a:srgbClr val="3D4043"/>
                </a:solidFill>
                <a:latin typeface="Arial"/>
                <a:cs typeface="Arial"/>
              </a:rPr>
              <a:t>write </a:t>
            </a:r>
            <a:r>
              <a:rPr sz="1800" spc="-5" dirty="0">
                <a:solidFill>
                  <a:srgbClr val="3D4043"/>
                </a:solidFill>
                <a:latin typeface="Arial"/>
                <a:cs typeface="Arial"/>
              </a:rPr>
              <a:t>“Refer Page 2” in the batch </a:t>
            </a:r>
            <a:r>
              <a:rPr sz="1800" spc="-10" dirty="0">
                <a:solidFill>
                  <a:srgbClr val="3D4043"/>
                </a:solidFill>
                <a:latin typeface="Arial"/>
                <a:cs typeface="Arial"/>
              </a:rPr>
              <a:t>number </a:t>
            </a:r>
            <a:r>
              <a:rPr sz="1800" spc="-5" dirty="0">
                <a:solidFill>
                  <a:srgbClr val="3D4043"/>
                </a:solidFill>
                <a:latin typeface="Arial"/>
                <a:cs typeface="Arial"/>
              </a:rPr>
              <a:t>field on Page</a:t>
            </a:r>
            <a:r>
              <a:rPr sz="1800" spc="135" dirty="0">
                <a:solidFill>
                  <a:srgbClr val="3D4043"/>
                </a:solidFill>
                <a:latin typeface="Arial"/>
                <a:cs typeface="Arial"/>
              </a:rPr>
              <a:t> </a:t>
            </a:r>
            <a:r>
              <a:rPr sz="1800" spc="-5" dirty="0">
                <a:solidFill>
                  <a:srgbClr val="3D4043"/>
                </a:solidFill>
                <a:latin typeface="Arial"/>
                <a:cs typeface="Arial"/>
              </a:rPr>
              <a:t>1.</a:t>
            </a:r>
            <a:endParaRPr sz="1800">
              <a:latin typeface="Arial"/>
              <a:cs typeface="Arial"/>
            </a:endParaRPr>
          </a:p>
          <a:p>
            <a:pPr marL="12700">
              <a:lnSpc>
                <a:spcPct val="100000"/>
              </a:lnSpc>
              <a:spcBef>
                <a:spcPts val="600"/>
              </a:spcBef>
              <a:tabLst>
                <a:tab pos="354965" algn="l"/>
              </a:tabLst>
            </a:pPr>
            <a:r>
              <a:rPr sz="1450" spc="-10" dirty="0">
                <a:solidFill>
                  <a:srgbClr val="512C6C"/>
                </a:solidFill>
                <a:latin typeface="Webdings"/>
                <a:cs typeface="Webdings"/>
              </a:rPr>
              <a:t></a:t>
            </a:r>
            <a:r>
              <a:rPr sz="1450" spc="-10" dirty="0">
                <a:solidFill>
                  <a:srgbClr val="512C6C"/>
                </a:solidFill>
                <a:latin typeface="Times New Roman"/>
                <a:cs typeface="Times New Roman"/>
              </a:rPr>
              <a:t>	</a:t>
            </a:r>
            <a:r>
              <a:rPr sz="1800" spc="-5" dirty="0">
                <a:solidFill>
                  <a:srgbClr val="3D4043"/>
                </a:solidFill>
                <a:latin typeface="Arial"/>
                <a:cs typeface="Arial"/>
              </a:rPr>
              <a:t>The </a:t>
            </a:r>
            <a:r>
              <a:rPr sz="1800" spc="-10" dirty="0">
                <a:solidFill>
                  <a:srgbClr val="3D4043"/>
                </a:solidFill>
                <a:latin typeface="Arial"/>
                <a:cs typeface="Arial"/>
              </a:rPr>
              <a:t>heat number </a:t>
            </a:r>
            <a:r>
              <a:rPr sz="1800" spc="-5" dirty="0">
                <a:solidFill>
                  <a:srgbClr val="3D4043"/>
                </a:solidFill>
                <a:latin typeface="Arial"/>
                <a:cs typeface="Arial"/>
              </a:rPr>
              <a:t>can be referenced </a:t>
            </a:r>
            <a:r>
              <a:rPr sz="1800" dirty="0">
                <a:solidFill>
                  <a:srgbClr val="3D4043"/>
                </a:solidFill>
                <a:latin typeface="Arial"/>
                <a:cs typeface="Arial"/>
              </a:rPr>
              <a:t>in the </a:t>
            </a:r>
            <a:r>
              <a:rPr sz="1800" spc="-5" dirty="0">
                <a:solidFill>
                  <a:srgbClr val="3D4043"/>
                </a:solidFill>
                <a:latin typeface="Arial"/>
                <a:cs typeface="Arial"/>
              </a:rPr>
              <a:t>heat </a:t>
            </a:r>
            <a:r>
              <a:rPr sz="1800" spc="-10" dirty="0">
                <a:solidFill>
                  <a:srgbClr val="3D4043"/>
                </a:solidFill>
                <a:latin typeface="Arial"/>
                <a:cs typeface="Arial"/>
              </a:rPr>
              <a:t>number</a:t>
            </a:r>
            <a:r>
              <a:rPr sz="1800" spc="40" dirty="0">
                <a:solidFill>
                  <a:srgbClr val="3D4043"/>
                </a:solidFill>
                <a:latin typeface="Arial"/>
                <a:cs typeface="Arial"/>
              </a:rPr>
              <a:t> </a:t>
            </a:r>
            <a:r>
              <a:rPr sz="1800" spc="-5" dirty="0">
                <a:solidFill>
                  <a:srgbClr val="3D4043"/>
                </a:solidFill>
                <a:latin typeface="Arial"/>
                <a:cs typeface="Arial"/>
              </a:rPr>
              <a:t>field.</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dirty="0">
                <a:solidFill>
                  <a:srgbClr val="3D4043"/>
                </a:solidFill>
                <a:latin typeface="Arial"/>
                <a:cs typeface="Arial"/>
              </a:rPr>
              <a:t>The </a:t>
            </a:r>
            <a:r>
              <a:rPr sz="1800" spc="-5" dirty="0">
                <a:solidFill>
                  <a:srgbClr val="3D4043"/>
                </a:solidFill>
                <a:latin typeface="Arial"/>
                <a:cs typeface="Arial"/>
              </a:rPr>
              <a:t>heat number can be referenced in both the heat and </a:t>
            </a:r>
            <a:r>
              <a:rPr sz="1800" dirty="0">
                <a:solidFill>
                  <a:srgbClr val="3D4043"/>
                </a:solidFill>
                <a:latin typeface="Arial"/>
                <a:cs typeface="Arial"/>
              </a:rPr>
              <a:t>the </a:t>
            </a:r>
            <a:r>
              <a:rPr sz="1800" spc="-5" dirty="0">
                <a:solidFill>
                  <a:srgbClr val="3D4043"/>
                </a:solidFill>
                <a:latin typeface="Arial"/>
                <a:cs typeface="Arial"/>
              </a:rPr>
              <a:t>batch number field </a:t>
            </a:r>
            <a:r>
              <a:rPr sz="1800" spc="-15" dirty="0">
                <a:solidFill>
                  <a:srgbClr val="3D4043"/>
                </a:solidFill>
                <a:latin typeface="Arial"/>
                <a:cs typeface="Arial"/>
              </a:rPr>
              <a:t>when </a:t>
            </a:r>
            <a:r>
              <a:rPr sz="1800" dirty="0">
                <a:solidFill>
                  <a:srgbClr val="3D4043"/>
                </a:solidFill>
                <a:latin typeface="Arial"/>
                <a:cs typeface="Arial"/>
              </a:rPr>
              <a:t>this </a:t>
            </a:r>
            <a:r>
              <a:rPr sz="1800" spc="-5" dirty="0">
                <a:solidFill>
                  <a:srgbClr val="3D4043"/>
                </a:solidFill>
                <a:latin typeface="Arial"/>
                <a:cs typeface="Arial"/>
              </a:rPr>
              <a:t>is </a:t>
            </a:r>
            <a:r>
              <a:rPr sz="1800" dirty="0">
                <a:solidFill>
                  <a:srgbClr val="3D4043"/>
                </a:solidFill>
                <a:latin typeface="Arial"/>
                <a:cs typeface="Arial"/>
              </a:rPr>
              <a:t>the</a:t>
            </a:r>
            <a:r>
              <a:rPr sz="1800" spc="204" dirty="0">
                <a:solidFill>
                  <a:srgbClr val="3D4043"/>
                </a:solidFill>
                <a:latin typeface="Arial"/>
                <a:cs typeface="Arial"/>
              </a:rPr>
              <a:t> </a:t>
            </a:r>
            <a:r>
              <a:rPr sz="1800" spc="-5" dirty="0">
                <a:solidFill>
                  <a:srgbClr val="3D4043"/>
                </a:solidFill>
                <a:latin typeface="Arial"/>
                <a:cs typeface="Arial"/>
              </a:rPr>
              <a:t>same.</a:t>
            </a:r>
            <a:endParaRPr sz="1800">
              <a:latin typeface="Arial"/>
              <a:cs typeface="Arial"/>
            </a:endParaRPr>
          </a:p>
          <a:p>
            <a:pPr marL="12700">
              <a:lnSpc>
                <a:spcPct val="100000"/>
              </a:lnSpc>
              <a:spcBef>
                <a:spcPts val="600"/>
              </a:spcBef>
              <a:tabLst>
                <a:tab pos="354965" algn="l"/>
              </a:tabLst>
            </a:pPr>
            <a:r>
              <a:rPr sz="1450" spc="-15" dirty="0">
                <a:solidFill>
                  <a:srgbClr val="512C6C"/>
                </a:solidFill>
                <a:latin typeface="Webdings"/>
                <a:cs typeface="Webdings"/>
              </a:rPr>
              <a:t></a:t>
            </a:r>
            <a:r>
              <a:rPr sz="1450" spc="-15" dirty="0">
                <a:solidFill>
                  <a:srgbClr val="512C6C"/>
                </a:solidFill>
                <a:latin typeface="Times New Roman"/>
                <a:cs typeface="Times New Roman"/>
              </a:rPr>
              <a:t>	</a:t>
            </a:r>
            <a:r>
              <a:rPr sz="1800" dirty="0">
                <a:solidFill>
                  <a:srgbClr val="3D4043"/>
                </a:solidFill>
                <a:latin typeface="Arial"/>
                <a:cs typeface="Arial"/>
              </a:rPr>
              <a:t>If the </a:t>
            </a:r>
            <a:r>
              <a:rPr sz="1800" spc="-5" dirty="0">
                <a:solidFill>
                  <a:srgbClr val="3D4043"/>
                </a:solidFill>
                <a:latin typeface="Arial"/>
                <a:cs typeface="Arial"/>
              </a:rPr>
              <a:t>part is batch managed, do not enter a serial number in </a:t>
            </a:r>
            <a:r>
              <a:rPr sz="1800" dirty="0">
                <a:solidFill>
                  <a:srgbClr val="3D4043"/>
                </a:solidFill>
                <a:latin typeface="Arial"/>
                <a:cs typeface="Arial"/>
              </a:rPr>
              <a:t>the </a:t>
            </a:r>
            <a:r>
              <a:rPr sz="1800" spc="-5" dirty="0">
                <a:solidFill>
                  <a:srgbClr val="3D4043"/>
                </a:solidFill>
                <a:latin typeface="Arial"/>
                <a:cs typeface="Arial"/>
              </a:rPr>
              <a:t>serial number</a:t>
            </a:r>
            <a:r>
              <a:rPr sz="1800" spc="114" dirty="0">
                <a:solidFill>
                  <a:srgbClr val="3D4043"/>
                </a:solidFill>
                <a:latin typeface="Arial"/>
                <a:cs typeface="Arial"/>
              </a:rPr>
              <a:t> </a:t>
            </a:r>
            <a:r>
              <a:rPr sz="1800" spc="-5" dirty="0">
                <a:solidFill>
                  <a:srgbClr val="3D4043"/>
                </a:solidFill>
                <a:latin typeface="Arial"/>
                <a:cs typeface="Arial"/>
              </a:rPr>
              <a:t>field.</a:t>
            </a:r>
            <a:endParaRPr sz="1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795" y="168909"/>
            <a:ext cx="5102860" cy="513715"/>
          </a:xfrm>
          <a:prstGeom prst="rect">
            <a:avLst/>
          </a:prstGeom>
        </p:spPr>
        <p:txBody>
          <a:bodyPr vert="horz" wrap="square" lIns="0" tIns="12700" rIns="0" bIns="0" rtlCol="0">
            <a:spAutoFit/>
          </a:bodyPr>
          <a:lstStyle/>
          <a:p>
            <a:pPr marL="12700">
              <a:lnSpc>
                <a:spcPct val="100000"/>
              </a:lnSpc>
              <a:spcBef>
                <a:spcPts val="100"/>
              </a:spcBef>
            </a:pPr>
            <a:r>
              <a:rPr spc="-5" dirty="0"/>
              <a:t>Frequently </a:t>
            </a:r>
            <a:r>
              <a:rPr dirty="0"/>
              <a:t>Asked</a:t>
            </a:r>
            <a:r>
              <a:rPr spc="-275" dirty="0"/>
              <a:t> </a:t>
            </a:r>
            <a:r>
              <a:rPr dirty="0"/>
              <a:t>Questions</a:t>
            </a:r>
          </a:p>
        </p:txBody>
      </p:sp>
      <p:sp>
        <p:nvSpPr>
          <p:cNvPr id="4" name="object 4"/>
          <p:cNvSpPr txBox="1"/>
          <p:nvPr/>
        </p:nvSpPr>
        <p:spPr>
          <a:xfrm>
            <a:off x="8135239" y="6461411"/>
            <a:ext cx="861694"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2555A"/>
                </a:solidFill>
                <a:latin typeface="Arial"/>
                <a:cs typeface="Arial"/>
              </a:rPr>
              <a:t>CONFIDENTIAL</a:t>
            </a:r>
            <a:endParaRPr sz="9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19</a:t>
            </a:fld>
            <a:endParaRPr spc="-5" dirty="0"/>
          </a:p>
        </p:txBody>
      </p:sp>
      <p:sp>
        <p:nvSpPr>
          <p:cNvPr id="3" name="object 3"/>
          <p:cNvSpPr txBox="1"/>
          <p:nvPr/>
        </p:nvSpPr>
        <p:spPr>
          <a:xfrm>
            <a:off x="526795" y="895858"/>
            <a:ext cx="11033125" cy="2906395"/>
          </a:xfrm>
          <a:prstGeom prst="rect">
            <a:avLst/>
          </a:prstGeom>
        </p:spPr>
        <p:txBody>
          <a:bodyPr vert="horz" wrap="square" lIns="0" tIns="12700" rIns="0" bIns="0" rtlCol="0">
            <a:spAutoFit/>
          </a:bodyPr>
          <a:lstStyle/>
          <a:p>
            <a:pPr marL="393065" indent="-380365">
              <a:lnSpc>
                <a:spcPct val="100000"/>
              </a:lnSpc>
              <a:spcBef>
                <a:spcPts val="100"/>
              </a:spcBef>
              <a:buAutoNum type="arabicPeriod" startAt="12"/>
              <a:tabLst>
                <a:tab pos="393700" algn="l"/>
              </a:tabLst>
            </a:pPr>
            <a:r>
              <a:rPr sz="1800" spc="-5" dirty="0">
                <a:solidFill>
                  <a:srgbClr val="512C6C"/>
                </a:solidFill>
                <a:latin typeface="Arial"/>
                <a:cs typeface="Arial"/>
              </a:rPr>
              <a:t>Does Supplier need access </a:t>
            </a:r>
            <a:r>
              <a:rPr sz="1800" dirty="0">
                <a:solidFill>
                  <a:srgbClr val="512C6C"/>
                </a:solidFill>
                <a:latin typeface="Arial"/>
                <a:cs typeface="Arial"/>
              </a:rPr>
              <a:t>to </a:t>
            </a:r>
            <a:r>
              <a:rPr sz="1800" spc="-25" dirty="0">
                <a:solidFill>
                  <a:srgbClr val="512C6C"/>
                </a:solidFill>
                <a:latin typeface="Arial"/>
                <a:cs typeface="Arial"/>
              </a:rPr>
              <a:t>TechnipFMC </a:t>
            </a:r>
            <a:r>
              <a:rPr sz="1800" spc="-5" dirty="0">
                <a:solidFill>
                  <a:srgbClr val="512C6C"/>
                </a:solidFill>
                <a:latin typeface="Arial"/>
                <a:cs typeface="Arial"/>
              </a:rPr>
              <a:t>Partner Portal in order </a:t>
            </a:r>
            <a:r>
              <a:rPr sz="1800" dirty="0">
                <a:solidFill>
                  <a:srgbClr val="512C6C"/>
                </a:solidFill>
                <a:latin typeface="Arial"/>
                <a:cs typeface="Arial"/>
              </a:rPr>
              <a:t>to </a:t>
            </a:r>
            <a:r>
              <a:rPr sz="1800" spc="-5" dirty="0">
                <a:solidFill>
                  <a:srgbClr val="512C6C"/>
                </a:solidFill>
                <a:latin typeface="Arial"/>
                <a:cs typeface="Arial"/>
              </a:rPr>
              <a:t>submit </a:t>
            </a:r>
            <a:r>
              <a:rPr sz="1800" spc="-45" dirty="0">
                <a:solidFill>
                  <a:srgbClr val="512C6C"/>
                </a:solidFill>
                <a:latin typeface="Arial"/>
                <a:cs typeface="Arial"/>
              </a:rPr>
              <a:t>ATS</a:t>
            </a:r>
            <a:r>
              <a:rPr sz="1800" spc="-20" dirty="0">
                <a:solidFill>
                  <a:srgbClr val="512C6C"/>
                </a:solidFill>
                <a:latin typeface="Arial"/>
                <a:cs typeface="Arial"/>
              </a:rPr>
              <a:t> </a:t>
            </a:r>
            <a:r>
              <a:rPr sz="1800" spc="-5" dirty="0">
                <a:solidFill>
                  <a:srgbClr val="512C6C"/>
                </a:solidFill>
                <a:latin typeface="Arial"/>
                <a:cs typeface="Arial"/>
              </a:rPr>
              <a:t>requests?</a:t>
            </a:r>
            <a:endParaRPr sz="1800">
              <a:latin typeface="Arial"/>
              <a:cs typeface="Arial"/>
            </a:endParaRPr>
          </a:p>
          <a:p>
            <a:pPr marL="12700">
              <a:lnSpc>
                <a:spcPct val="100000"/>
              </a:lnSpc>
            </a:pPr>
            <a:r>
              <a:rPr sz="1800" spc="-5" dirty="0">
                <a:latin typeface="Arial"/>
                <a:cs typeface="Arial"/>
              </a:rPr>
              <a:t>Not </a:t>
            </a:r>
            <a:r>
              <a:rPr sz="1800" spc="-20" dirty="0">
                <a:latin typeface="Arial"/>
                <a:cs typeface="Arial"/>
              </a:rPr>
              <a:t>mandatory. </a:t>
            </a:r>
            <a:r>
              <a:rPr sz="1800" dirty="0">
                <a:latin typeface="Arial"/>
                <a:cs typeface="Arial"/>
              </a:rPr>
              <a:t>If </a:t>
            </a:r>
            <a:r>
              <a:rPr sz="1800" spc="-5" dirty="0">
                <a:latin typeface="Arial"/>
                <a:cs typeface="Arial"/>
              </a:rPr>
              <a:t>not having access </a:t>
            </a:r>
            <a:r>
              <a:rPr sz="1800" dirty="0">
                <a:latin typeface="Arial"/>
                <a:cs typeface="Arial"/>
              </a:rPr>
              <a:t>to </a:t>
            </a:r>
            <a:r>
              <a:rPr sz="1800" spc="-25" dirty="0">
                <a:latin typeface="Arial"/>
                <a:cs typeface="Arial"/>
              </a:rPr>
              <a:t>TechnipFMC </a:t>
            </a:r>
            <a:r>
              <a:rPr sz="1800" spc="-5" dirty="0">
                <a:latin typeface="Arial"/>
                <a:cs typeface="Arial"/>
              </a:rPr>
              <a:t>Partner Portal, Supplier can send </a:t>
            </a:r>
            <a:r>
              <a:rPr sz="1800" dirty="0">
                <a:latin typeface="Arial"/>
                <a:cs typeface="Arial"/>
              </a:rPr>
              <a:t>the </a:t>
            </a:r>
            <a:r>
              <a:rPr sz="1800" spc="-45" dirty="0">
                <a:latin typeface="Arial"/>
                <a:cs typeface="Arial"/>
              </a:rPr>
              <a:t>ATS </a:t>
            </a:r>
            <a:r>
              <a:rPr sz="1800" dirty="0">
                <a:latin typeface="Arial"/>
                <a:cs typeface="Arial"/>
              </a:rPr>
              <a:t>Form</a:t>
            </a:r>
            <a:r>
              <a:rPr sz="1800" spc="140" dirty="0">
                <a:latin typeface="Arial"/>
                <a:cs typeface="Arial"/>
              </a:rPr>
              <a:t> </a:t>
            </a:r>
            <a:r>
              <a:rPr sz="1800" spc="-5" dirty="0">
                <a:latin typeface="Arial"/>
                <a:cs typeface="Arial"/>
              </a:rPr>
              <a:t>together</a:t>
            </a:r>
            <a:endParaRPr sz="1800">
              <a:latin typeface="Arial"/>
              <a:cs typeface="Arial"/>
            </a:endParaRPr>
          </a:p>
          <a:p>
            <a:pPr marL="12700">
              <a:lnSpc>
                <a:spcPct val="100000"/>
              </a:lnSpc>
            </a:pPr>
            <a:r>
              <a:rPr sz="1800" spc="-15" dirty="0">
                <a:latin typeface="Arial"/>
                <a:cs typeface="Arial"/>
              </a:rPr>
              <a:t>with </a:t>
            </a:r>
            <a:r>
              <a:rPr sz="1800" spc="-10" dirty="0">
                <a:latin typeface="Arial"/>
                <a:cs typeface="Arial"/>
              </a:rPr>
              <a:t>any </a:t>
            </a:r>
            <a:r>
              <a:rPr sz="1800" spc="-5" dirty="0">
                <a:latin typeface="Arial"/>
                <a:cs typeface="Arial"/>
              </a:rPr>
              <a:t>final documentation (MRB </a:t>
            </a:r>
            <a:r>
              <a:rPr sz="1800" dirty="0">
                <a:latin typeface="Arial"/>
                <a:cs typeface="Arial"/>
              </a:rPr>
              <a:t>or WED </a:t>
            </a:r>
            <a:r>
              <a:rPr sz="1800" spc="-5" dirty="0">
                <a:latin typeface="Arial"/>
                <a:cs typeface="Arial"/>
              </a:rPr>
              <a:t>package) by email </a:t>
            </a:r>
            <a:r>
              <a:rPr sz="1800" dirty="0">
                <a:latin typeface="Arial"/>
                <a:cs typeface="Arial"/>
              </a:rPr>
              <a:t>to </a:t>
            </a:r>
            <a:r>
              <a:rPr sz="1800" spc="-45" dirty="0">
                <a:latin typeface="Arial"/>
                <a:cs typeface="Arial"/>
              </a:rPr>
              <a:t>ATS</a:t>
            </a:r>
            <a:r>
              <a:rPr sz="1800" spc="-5" dirty="0">
                <a:latin typeface="Arial"/>
                <a:cs typeface="Arial"/>
              </a:rPr>
              <a:t> </a:t>
            </a:r>
            <a:r>
              <a:rPr sz="1800" spc="-10" dirty="0">
                <a:latin typeface="Arial"/>
                <a:cs typeface="Arial"/>
              </a:rPr>
              <a:t>mailbox.</a:t>
            </a:r>
            <a:endParaRPr sz="1800">
              <a:latin typeface="Arial"/>
              <a:cs typeface="Arial"/>
            </a:endParaRPr>
          </a:p>
          <a:p>
            <a:pPr>
              <a:lnSpc>
                <a:spcPct val="100000"/>
              </a:lnSpc>
              <a:spcBef>
                <a:spcPts val="20"/>
              </a:spcBef>
            </a:pPr>
            <a:endParaRPr sz="1550">
              <a:latin typeface="Times New Roman"/>
              <a:cs typeface="Times New Roman"/>
            </a:endParaRPr>
          </a:p>
          <a:p>
            <a:pPr marL="12700">
              <a:lnSpc>
                <a:spcPct val="100000"/>
              </a:lnSpc>
            </a:pPr>
            <a:r>
              <a:rPr sz="1800" spc="-5" dirty="0">
                <a:latin typeface="Arial"/>
                <a:cs typeface="Arial"/>
              </a:rPr>
              <a:t>Contact Supplier Quality </a:t>
            </a:r>
            <a:r>
              <a:rPr sz="1800" dirty="0">
                <a:latin typeface="Arial"/>
                <a:cs typeface="Arial"/>
              </a:rPr>
              <a:t>for </a:t>
            </a:r>
            <a:r>
              <a:rPr sz="1800" spc="-5" dirty="0">
                <a:latin typeface="Arial"/>
                <a:cs typeface="Arial"/>
              </a:rPr>
              <a:t>size limit </a:t>
            </a:r>
            <a:r>
              <a:rPr sz="1800" dirty="0">
                <a:latin typeface="Arial"/>
                <a:cs typeface="Arial"/>
              </a:rPr>
              <a:t>of the </a:t>
            </a:r>
            <a:r>
              <a:rPr sz="1800" spc="-5" dirty="0">
                <a:latin typeface="Arial"/>
                <a:cs typeface="Arial"/>
              </a:rPr>
              <a:t>MRB/WED</a:t>
            </a:r>
            <a:r>
              <a:rPr sz="1800" spc="35" dirty="0">
                <a:latin typeface="Arial"/>
                <a:cs typeface="Arial"/>
              </a:rPr>
              <a:t> </a:t>
            </a:r>
            <a:r>
              <a:rPr sz="1800" spc="-5" dirty="0">
                <a:latin typeface="Arial"/>
                <a:cs typeface="Arial"/>
              </a:rPr>
              <a:t>documentation.</a:t>
            </a:r>
            <a:endParaRPr sz="1800">
              <a:latin typeface="Arial"/>
              <a:cs typeface="Arial"/>
            </a:endParaRPr>
          </a:p>
          <a:p>
            <a:pPr>
              <a:lnSpc>
                <a:spcPct val="100000"/>
              </a:lnSpc>
              <a:spcBef>
                <a:spcPts val="15"/>
              </a:spcBef>
            </a:pPr>
            <a:endParaRPr sz="1550">
              <a:latin typeface="Times New Roman"/>
              <a:cs typeface="Times New Roman"/>
            </a:endParaRPr>
          </a:p>
          <a:p>
            <a:pPr marL="12700">
              <a:lnSpc>
                <a:spcPct val="100000"/>
              </a:lnSpc>
            </a:pPr>
            <a:r>
              <a:rPr sz="1800" dirty="0">
                <a:latin typeface="Arial"/>
                <a:cs typeface="Arial"/>
              </a:rPr>
              <a:t>If </a:t>
            </a:r>
            <a:r>
              <a:rPr sz="1800" spc="-5" dirty="0">
                <a:latin typeface="Arial"/>
                <a:cs typeface="Arial"/>
              </a:rPr>
              <a:t>Supplier has access </a:t>
            </a:r>
            <a:r>
              <a:rPr sz="1800" dirty="0">
                <a:latin typeface="Arial"/>
                <a:cs typeface="Arial"/>
              </a:rPr>
              <a:t>to </a:t>
            </a:r>
            <a:r>
              <a:rPr sz="1800" spc="-25" dirty="0">
                <a:latin typeface="Arial"/>
                <a:cs typeface="Arial"/>
              </a:rPr>
              <a:t>TechnipFMC </a:t>
            </a:r>
            <a:r>
              <a:rPr sz="1800" spc="-5" dirty="0">
                <a:latin typeface="Arial"/>
                <a:cs typeface="Arial"/>
              </a:rPr>
              <a:t>Partner Portal, documentation should be uploaded in the</a:t>
            </a:r>
            <a:r>
              <a:rPr sz="1800" spc="175" dirty="0">
                <a:latin typeface="Arial"/>
                <a:cs typeface="Arial"/>
              </a:rPr>
              <a:t> </a:t>
            </a:r>
            <a:r>
              <a:rPr sz="1800" spc="-5" dirty="0">
                <a:latin typeface="Arial"/>
                <a:cs typeface="Arial"/>
              </a:rPr>
              <a:t>application</a:t>
            </a:r>
            <a:endParaRPr sz="1800">
              <a:latin typeface="Arial"/>
              <a:cs typeface="Arial"/>
            </a:endParaRPr>
          </a:p>
          <a:p>
            <a:pPr marL="12700">
              <a:lnSpc>
                <a:spcPct val="100000"/>
              </a:lnSpc>
            </a:pPr>
            <a:r>
              <a:rPr sz="1800" spc="-10" dirty="0">
                <a:latin typeface="Arial"/>
                <a:cs typeface="Arial"/>
              </a:rPr>
              <a:t>named </a:t>
            </a:r>
            <a:r>
              <a:rPr sz="1800" spc="-5" dirty="0">
                <a:latin typeface="Arial"/>
                <a:cs typeface="Arial"/>
              </a:rPr>
              <a:t>‘PO Doc </a:t>
            </a:r>
            <a:r>
              <a:rPr sz="1800" spc="-10" dirty="0">
                <a:latin typeface="Arial"/>
                <a:cs typeface="Arial"/>
              </a:rPr>
              <a:t>Collaboration’ and </a:t>
            </a:r>
            <a:r>
              <a:rPr sz="1800" spc="-45" dirty="0">
                <a:latin typeface="Arial"/>
                <a:cs typeface="Arial"/>
              </a:rPr>
              <a:t>ATS </a:t>
            </a:r>
            <a:r>
              <a:rPr sz="1800" dirty="0">
                <a:latin typeface="Arial"/>
                <a:cs typeface="Arial"/>
              </a:rPr>
              <a:t>Form </a:t>
            </a:r>
            <a:r>
              <a:rPr sz="1800" spc="-5" dirty="0">
                <a:latin typeface="Arial"/>
                <a:cs typeface="Arial"/>
              </a:rPr>
              <a:t>shall be </a:t>
            </a:r>
            <a:r>
              <a:rPr sz="1800" spc="-10" dirty="0">
                <a:latin typeface="Arial"/>
                <a:cs typeface="Arial"/>
              </a:rPr>
              <a:t>emailed </a:t>
            </a:r>
            <a:r>
              <a:rPr sz="1800" dirty="0">
                <a:latin typeface="Arial"/>
                <a:cs typeface="Arial"/>
              </a:rPr>
              <a:t>to </a:t>
            </a:r>
            <a:r>
              <a:rPr sz="1800" spc="-45" dirty="0">
                <a:latin typeface="Arial"/>
                <a:cs typeface="Arial"/>
              </a:rPr>
              <a:t>ATS </a:t>
            </a:r>
            <a:r>
              <a:rPr sz="1800" spc="-10" dirty="0">
                <a:latin typeface="Arial"/>
                <a:cs typeface="Arial"/>
              </a:rPr>
              <a:t>address </a:t>
            </a:r>
            <a:r>
              <a:rPr sz="1800" spc="-5" dirty="0">
                <a:latin typeface="Arial"/>
                <a:cs typeface="Arial"/>
              </a:rPr>
              <a:t>specified in the</a:t>
            </a:r>
            <a:r>
              <a:rPr sz="1800" spc="-25" dirty="0">
                <a:latin typeface="Arial"/>
                <a:cs typeface="Arial"/>
              </a:rPr>
              <a:t> </a:t>
            </a:r>
            <a:r>
              <a:rPr sz="1800" dirty="0">
                <a:latin typeface="Arial"/>
                <a:cs typeface="Arial"/>
              </a:rPr>
              <a:t>PO.</a:t>
            </a:r>
            <a:endParaRPr sz="1800">
              <a:latin typeface="Arial"/>
              <a:cs typeface="Arial"/>
            </a:endParaRPr>
          </a:p>
          <a:p>
            <a:pPr>
              <a:lnSpc>
                <a:spcPct val="100000"/>
              </a:lnSpc>
              <a:spcBef>
                <a:spcPts val="20"/>
              </a:spcBef>
            </a:pPr>
            <a:endParaRPr sz="1550">
              <a:latin typeface="Times New Roman"/>
              <a:cs typeface="Times New Roman"/>
            </a:endParaRPr>
          </a:p>
          <a:p>
            <a:pPr marL="393065" indent="-380365">
              <a:lnSpc>
                <a:spcPct val="100000"/>
              </a:lnSpc>
              <a:buAutoNum type="arabicPeriod" startAt="13"/>
              <a:tabLst>
                <a:tab pos="393700" algn="l"/>
              </a:tabLst>
            </a:pPr>
            <a:r>
              <a:rPr sz="1800" spc="-5" dirty="0">
                <a:solidFill>
                  <a:srgbClr val="512C6C"/>
                </a:solidFill>
                <a:latin typeface="Arial"/>
                <a:cs typeface="Arial"/>
              </a:rPr>
              <a:t>Will transmittals continue </a:t>
            </a:r>
            <a:r>
              <a:rPr sz="1800" spc="-15" dirty="0">
                <a:solidFill>
                  <a:srgbClr val="512C6C"/>
                </a:solidFill>
                <a:latin typeface="Arial"/>
                <a:cs typeface="Arial"/>
              </a:rPr>
              <a:t>with </a:t>
            </a:r>
            <a:r>
              <a:rPr sz="1800" dirty="0">
                <a:solidFill>
                  <a:srgbClr val="512C6C"/>
                </a:solidFill>
                <a:latin typeface="Arial"/>
                <a:cs typeface="Arial"/>
              </a:rPr>
              <a:t>the </a:t>
            </a:r>
            <a:r>
              <a:rPr sz="1800" spc="-45" dirty="0">
                <a:solidFill>
                  <a:srgbClr val="512C6C"/>
                </a:solidFill>
                <a:latin typeface="Arial"/>
                <a:cs typeface="Arial"/>
              </a:rPr>
              <a:t>ATS </a:t>
            </a:r>
            <a:r>
              <a:rPr sz="1800" spc="-5" dirty="0">
                <a:solidFill>
                  <a:srgbClr val="512C6C"/>
                </a:solidFill>
                <a:latin typeface="Arial"/>
                <a:cs typeface="Arial"/>
              </a:rPr>
              <a:t>process? </a:t>
            </a:r>
            <a:r>
              <a:rPr sz="1800" dirty="0">
                <a:solidFill>
                  <a:srgbClr val="512C6C"/>
                </a:solidFill>
                <a:latin typeface="Arial"/>
                <a:cs typeface="Arial"/>
              </a:rPr>
              <a:t>(if</a:t>
            </a:r>
            <a:r>
              <a:rPr sz="1800" spc="-5" dirty="0">
                <a:solidFill>
                  <a:srgbClr val="512C6C"/>
                </a:solidFill>
                <a:latin typeface="Arial"/>
                <a:cs typeface="Arial"/>
              </a:rPr>
              <a:t> applicable)</a:t>
            </a:r>
            <a:endParaRPr sz="1800">
              <a:latin typeface="Arial"/>
              <a:cs typeface="Arial"/>
            </a:endParaRPr>
          </a:p>
          <a:p>
            <a:pPr marL="12700">
              <a:lnSpc>
                <a:spcPct val="100000"/>
              </a:lnSpc>
            </a:pPr>
            <a:r>
              <a:rPr sz="1800" spc="-5" dirty="0">
                <a:latin typeface="Arial"/>
                <a:cs typeface="Arial"/>
              </a:rPr>
              <a:t>Only for locations </a:t>
            </a:r>
            <a:r>
              <a:rPr sz="1800" spc="-15" dirty="0">
                <a:latin typeface="Arial"/>
                <a:cs typeface="Arial"/>
              </a:rPr>
              <a:t>where </a:t>
            </a:r>
            <a:r>
              <a:rPr sz="1800" dirty="0">
                <a:latin typeface="Arial"/>
                <a:cs typeface="Arial"/>
              </a:rPr>
              <a:t>the MRB </a:t>
            </a:r>
            <a:r>
              <a:rPr sz="1800" spc="-5" dirty="0">
                <a:latin typeface="Arial"/>
                <a:cs typeface="Arial"/>
              </a:rPr>
              <a:t>format is required </a:t>
            </a:r>
            <a:r>
              <a:rPr sz="1800" dirty="0">
                <a:latin typeface="Arial"/>
                <a:cs typeface="Arial"/>
              </a:rPr>
              <a:t>for </a:t>
            </a:r>
            <a:r>
              <a:rPr sz="1800" spc="-5" dirty="0">
                <a:latin typeface="Arial"/>
                <a:cs typeface="Arial"/>
              </a:rPr>
              <a:t>the final documentation</a:t>
            </a:r>
            <a:r>
              <a:rPr sz="1800" spc="140" dirty="0">
                <a:latin typeface="Arial"/>
                <a:cs typeface="Arial"/>
              </a:rPr>
              <a:t> </a:t>
            </a:r>
            <a:r>
              <a:rPr sz="1800" spc="-5" dirty="0">
                <a:latin typeface="Arial"/>
                <a:cs typeface="Arial"/>
              </a:rPr>
              <a:t>package.</a:t>
            </a:r>
            <a:endParaRPr sz="1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795" y="168909"/>
            <a:ext cx="1834514" cy="513715"/>
          </a:xfrm>
          <a:prstGeom prst="rect">
            <a:avLst/>
          </a:prstGeom>
        </p:spPr>
        <p:txBody>
          <a:bodyPr vert="horz" wrap="square" lIns="0" tIns="12700" rIns="0" bIns="0" rtlCol="0">
            <a:spAutoFit/>
          </a:bodyPr>
          <a:lstStyle/>
          <a:p>
            <a:pPr marL="12700">
              <a:lnSpc>
                <a:spcPct val="100000"/>
              </a:lnSpc>
              <a:spcBef>
                <a:spcPts val="100"/>
              </a:spcBef>
            </a:pPr>
            <a:r>
              <a:rPr dirty="0"/>
              <a:t>Acronyms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2</a:t>
            </a:fld>
            <a:endParaRPr spc="-5" dirty="0"/>
          </a:p>
        </p:txBody>
      </p:sp>
      <p:graphicFrame>
        <p:nvGraphicFramePr>
          <p:cNvPr id="3" name="object 3"/>
          <p:cNvGraphicFramePr>
            <a:graphicFrameLocks noGrp="1"/>
          </p:cNvGraphicFramePr>
          <p:nvPr/>
        </p:nvGraphicFramePr>
        <p:xfrm>
          <a:off x="533145" y="1509775"/>
          <a:ext cx="9041765" cy="3289935"/>
        </p:xfrm>
        <a:graphic>
          <a:graphicData uri="http://schemas.openxmlformats.org/drawingml/2006/table">
            <a:tbl>
              <a:tblPr firstRow="1" bandRow="1">
                <a:tableStyleId>{2D5ABB26-0587-4C30-8999-92F81FD0307C}</a:tableStyleId>
              </a:tblPr>
              <a:tblGrid>
                <a:gridCol w="1395095">
                  <a:extLst>
                    <a:ext uri="{9D8B030D-6E8A-4147-A177-3AD203B41FA5}">
                      <a16:colId xmlns:a16="http://schemas.microsoft.com/office/drawing/2014/main" val="20000"/>
                    </a:ext>
                  </a:extLst>
                </a:gridCol>
                <a:gridCol w="7646670">
                  <a:extLst>
                    <a:ext uri="{9D8B030D-6E8A-4147-A177-3AD203B41FA5}">
                      <a16:colId xmlns:a16="http://schemas.microsoft.com/office/drawing/2014/main" val="20001"/>
                    </a:ext>
                  </a:extLst>
                </a:gridCol>
              </a:tblGrid>
              <a:tr h="365760">
                <a:tc>
                  <a:txBody>
                    <a:bodyPr/>
                    <a:lstStyle/>
                    <a:p>
                      <a:pPr marL="97790">
                        <a:lnSpc>
                          <a:spcPct val="100000"/>
                        </a:lnSpc>
                        <a:spcBef>
                          <a:spcPts val="315"/>
                        </a:spcBef>
                      </a:pPr>
                      <a:r>
                        <a:rPr sz="1800" spc="-10" dirty="0">
                          <a:solidFill>
                            <a:srgbClr val="FFFFFF"/>
                          </a:solidFill>
                          <a:latin typeface="Arial"/>
                          <a:cs typeface="Arial"/>
                        </a:rPr>
                        <a:t>Acronym</a:t>
                      </a:r>
                      <a:endParaRPr sz="1800">
                        <a:latin typeface="Arial"/>
                        <a:cs typeface="Arial"/>
                      </a:endParaRPr>
                    </a:p>
                  </a:txBody>
                  <a:tcPr marL="0" marR="0" marT="40005" marB="0">
                    <a:solidFill>
                      <a:srgbClr val="512C6C"/>
                    </a:solidFill>
                  </a:tcPr>
                </a:tc>
                <a:tc>
                  <a:txBody>
                    <a:bodyPr/>
                    <a:lstStyle/>
                    <a:p>
                      <a:pPr marL="417195">
                        <a:lnSpc>
                          <a:spcPct val="100000"/>
                        </a:lnSpc>
                        <a:spcBef>
                          <a:spcPts val="315"/>
                        </a:spcBef>
                      </a:pPr>
                      <a:r>
                        <a:rPr sz="1800" spc="-5" dirty="0">
                          <a:solidFill>
                            <a:srgbClr val="FFFFFF"/>
                          </a:solidFill>
                          <a:latin typeface="Arial"/>
                          <a:cs typeface="Arial"/>
                        </a:rPr>
                        <a:t>Description</a:t>
                      </a:r>
                      <a:endParaRPr sz="1800">
                        <a:latin typeface="Arial"/>
                        <a:cs typeface="Arial"/>
                      </a:endParaRPr>
                    </a:p>
                  </a:txBody>
                  <a:tcPr marL="0" marR="0" marT="40005" marB="0">
                    <a:solidFill>
                      <a:srgbClr val="512C6C"/>
                    </a:solidFill>
                  </a:tcPr>
                </a:tc>
                <a:extLst>
                  <a:ext uri="{0D108BD9-81ED-4DB2-BD59-A6C34878D82A}">
                    <a16:rowId xmlns:a16="http://schemas.microsoft.com/office/drawing/2014/main" val="10000"/>
                  </a:ext>
                </a:extLst>
              </a:tr>
              <a:tr h="365125">
                <a:tc>
                  <a:txBody>
                    <a:bodyPr/>
                    <a:lstStyle/>
                    <a:p>
                      <a:pPr marL="97790">
                        <a:lnSpc>
                          <a:spcPct val="100000"/>
                        </a:lnSpc>
                        <a:spcBef>
                          <a:spcPts val="315"/>
                        </a:spcBef>
                      </a:pPr>
                      <a:r>
                        <a:rPr sz="1800" spc="-45" dirty="0">
                          <a:solidFill>
                            <a:srgbClr val="52555A"/>
                          </a:solidFill>
                          <a:latin typeface="Arial"/>
                          <a:cs typeface="Arial"/>
                        </a:rPr>
                        <a:t>ATS</a:t>
                      </a:r>
                      <a:endParaRPr sz="1800">
                        <a:latin typeface="Arial"/>
                        <a:cs typeface="Arial"/>
                      </a:endParaRPr>
                    </a:p>
                  </a:txBody>
                  <a:tcPr marL="0" marR="0" marT="40005" marB="0">
                    <a:lnL w="12700">
                      <a:solidFill>
                        <a:srgbClr val="512C6C"/>
                      </a:solidFill>
                      <a:prstDash val="solid"/>
                    </a:lnL>
                    <a:lnB w="12700">
                      <a:solidFill>
                        <a:srgbClr val="512C6C"/>
                      </a:solidFill>
                      <a:prstDash val="solid"/>
                    </a:lnB>
                    <a:solidFill>
                      <a:srgbClr val="E9E8EB"/>
                    </a:solidFill>
                  </a:tcPr>
                </a:tc>
                <a:tc>
                  <a:txBody>
                    <a:bodyPr/>
                    <a:lstStyle/>
                    <a:p>
                      <a:pPr marL="412115">
                        <a:lnSpc>
                          <a:spcPct val="100000"/>
                        </a:lnSpc>
                        <a:spcBef>
                          <a:spcPts val="315"/>
                        </a:spcBef>
                      </a:pPr>
                      <a:r>
                        <a:rPr sz="1800" spc="-10" dirty="0">
                          <a:solidFill>
                            <a:srgbClr val="52555A"/>
                          </a:solidFill>
                          <a:latin typeface="Arial"/>
                          <a:cs typeface="Arial"/>
                        </a:rPr>
                        <a:t>Authorization </a:t>
                      </a:r>
                      <a:r>
                        <a:rPr sz="1800" spc="-5" dirty="0">
                          <a:solidFill>
                            <a:srgbClr val="52555A"/>
                          </a:solidFill>
                          <a:latin typeface="Arial"/>
                          <a:cs typeface="Arial"/>
                        </a:rPr>
                        <a:t>to</a:t>
                      </a:r>
                      <a:r>
                        <a:rPr sz="1800" spc="-100" dirty="0">
                          <a:solidFill>
                            <a:srgbClr val="52555A"/>
                          </a:solidFill>
                          <a:latin typeface="Arial"/>
                          <a:cs typeface="Arial"/>
                        </a:rPr>
                        <a:t> </a:t>
                      </a:r>
                      <a:r>
                        <a:rPr sz="1800" spc="-10" dirty="0">
                          <a:solidFill>
                            <a:srgbClr val="52555A"/>
                          </a:solidFill>
                          <a:latin typeface="Arial"/>
                          <a:cs typeface="Arial"/>
                        </a:rPr>
                        <a:t>Ship</a:t>
                      </a:r>
                      <a:endParaRPr sz="1800">
                        <a:latin typeface="Arial"/>
                        <a:cs typeface="Arial"/>
                      </a:endParaRPr>
                    </a:p>
                  </a:txBody>
                  <a:tcPr marL="0" marR="0" marT="40005" marB="0">
                    <a:lnR w="12700">
                      <a:solidFill>
                        <a:srgbClr val="512C6C"/>
                      </a:solidFill>
                      <a:prstDash val="solid"/>
                    </a:lnR>
                    <a:lnB w="12700">
                      <a:solidFill>
                        <a:srgbClr val="512C6C"/>
                      </a:solidFill>
                      <a:prstDash val="solid"/>
                    </a:lnB>
                    <a:solidFill>
                      <a:srgbClr val="E9E8EB"/>
                    </a:solidFill>
                  </a:tcPr>
                </a:tc>
                <a:extLst>
                  <a:ext uri="{0D108BD9-81ED-4DB2-BD59-A6C34878D82A}">
                    <a16:rowId xmlns:a16="http://schemas.microsoft.com/office/drawing/2014/main" val="10001"/>
                  </a:ext>
                </a:extLst>
              </a:tr>
              <a:tr h="365125">
                <a:tc>
                  <a:txBody>
                    <a:bodyPr/>
                    <a:lstStyle/>
                    <a:p>
                      <a:pPr marL="97790">
                        <a:lnSpc>
                          <a:spcPct val="100000"/>
                        </a:lnSpc>
                        <a:spcBef>
                          <a:spcPts val="315"/>
                        </a:spcBef>
                      </a:pPr>
                      <a:r>
                        <a:rPr sz="1800" spc="-10" dirty="0">
                          <a:solidFill>
                            <a:srgbClr val="52555A"/>
                          </a:solidFill>
                          <a:latin typeface="Arial"/>
                          <a:cs typeface="Arial"/>
                        </a:rPr>
                        <a:t>CoC</a:t>
                      </a:r>
                      <a:endParaRPr sz="1800">
                        <a:latin typeface="Arial"/>
                        <a:cs typeface="Arial"/>
                      </a:endParaRPr>
                    </a:p>
                  </a:txBody>
                  <a:tcPr marL="0" marR="0" marT="40005" marB="0">
                    <a:lnL w="12700">
                      <a:solidFill>
                        <a:srgbClr val="512C6C"/>
                      </a:solidFill>
                      <a:prstDash val="solid"/>
                    </a:lnL>
                    <a:lnT w="12700">
                      <a:solidFill>
                        <a:srgbClr val="512C6C"/>
                      </a:solidFill>
                      <a:prstDash val="solid"/>
                    </a:lnT>
                    <a:lnB w="12700">
                      <a:solidFill>
                        <a:srgbClr val="512C6C"/>
                      </a:solidFill>
                      <a:prstDash val="solid"/>
                    </a:lnB>
                  </a:tcPr>
                </a:tc>
                <a:tc>
                  <a:txBody>
                    <a:bodyPr/>
                    <a:lstStyle/>
                    <a:p>
                      <a:pPr marL="412115">
                        <a:lnSpc>
                          <a:spcPct val="100000"/>
                        </a:lnSpc>
                        <a:spcBef>
                          <a:spcPts val="315"/>
                        </a:spcBef>
                      </a:pPr>
                      <a:r>
                        <a:rPr sz="1800" spc="-5" dirty="0">
                          <a:solidFill>
                            <a:srgbClr val="52555A"/>
                          </a:solidFill>
                          <a:latin typeface="Arial"/>
                          <a:cs typeface="Arial"/>
                        </a:rPr>
                        <a:t>Certificate </a:t>
                      </a:r>
                      <a:r>
                        <a:rPr sz="1800" spc="-10" dirty="0">
                          <a:solidFill>
                            <a:srgbClr val="52555A"/>
                          </a:solidFill>
                          <a:latin typeface="Arial"/>
                          <a:cs typeface="Arial"/>
                        </a:rPr>
                        <a:t>of</a:t>
                      </a:r>
                      <a:r>
                        <a:rPr sz="1800" spc="-80" dirty="0">
                          <a:solidFill>
                            <a:srgbClr val="52555A"/>
                          </a:solidFill>
                          <a:latin typeface="Arial"/>
                          <a:cs typeface="Arial"/>
                        </a:rPr>
                        <a:t> </a:t>
                      </a:r>
                      <a:r>
                        <a:rPr sz="1800" spc="-10" dirty="0">
                          <a:solidFill>
                            <a:srgbClr val="52555A"/>
                          </a:solidFill>
                          <a:latin typeface="Arial"/>
                          <a:cs typeface="Arial"/>
                        </a:rPr>
                        <a:t>Compliance</a:t>
                      </a:r>
                      <a:endParaRPr sz="1800">
                        <a:latin typeface="Arial"/>
                        <a:cs typeface="Arial"/>
                      </a:endParaRPr>
                    </a:p>
                  </a:txBody>
                  <a:tcPr marL="0" marR="0" marT="40005" marB="0">
                    <a:lnR w="12700">
                      <a:solidFill>
                        <a:srgbClr val="512C6C"/>
                      </a:solidFill>
                      <a:prstDash val="solid"/>
                    </a:lnR>
                    <a:lnT w="12700">
                      <a:solidFill>
                        <a:srgbClr val="512C6C"/>
                      </a:solidFill>
                      <a:prstDash val="solid"/>
                    </a:lnT>
                    <a:lnB w="12700">
                      <a:solidFill>
                        <a:srgbClr val="512C6C"/>
                      </a:solidFill>
                      <a:prstDash val="solid"/>
                    </a:lnB>
                  </a:tcPr>
                </a:tc>
                <a:extLst>
                  <a:ext uri="{0D108BD9-81ED-4DB2-BD59-A6C34878D82A}">
                    <a16:rowId xmlns:a16="http://schemas.microsoft.com/office/drawing/2014/main" val="10002"/>
                  </a:ext>
                </a:extLst>
              </a:tr>
              <a:tr h="365760">
                <a:tc>
                  <a:txBody>
                    <a:bodyPr/>
                    <a:lstStyle/>
                    <a:p>
                      <a:pPr marL="97790">
                        <a:lnSpc>
                          <a:spcPct val="100000"/>
                        </a:lnSpc>
                        <a:spcBef>
                          <a:spcPts val="315"/>
                        </a:spcBef>
                      </a:pPr>
                      <a:r>
                        <a:rPr sz="1800" spc="-10" dirty="0">
                          <a:solidFill>
                            <a:srgbClr val="52555A"/>
                          </a:solidFill>
                          <a:latin typeface="Arial"/>
                          <a:cs typeface="Arial"/>
                        </a:rPr>
                        <a:t>eSMDR</a:t>
                      </a:r>
                      <a:endParaRPr sz="1800">
                        <a:latin typeface="Arial"/>
                        <a:cs typeface="Arial"/>
                      </a:endParaRPr>
                    </a:p>
                  </a:txBody>
                  <a:tcPr marL="0" marR="0" marT="40005" marB="0">
                    <a:lnL w="12700">
                      <a:solidFill>
                        <a:srgbClr val="512C6C"/>
                      </a:solidFill>
                      <a:prstDash val="solid"/>
                    </a:lnL>
                    <a:lnT w="12700">
                      <a:solidFill>
                        <a:srgbClr val="512C6C"/>
                      </a:solidFill>
                      <a:prstDash val="solid"/>
                    </a:lnT>
                    <a:lnB w="12700">
                      <a:solidFill>
                        <a:srgbClr val="512C6C"/>
                      </a:solidFill>
                      <a:prstDash val="solid"/>
                    </a:lnB>
                    <a:solidFill>
                      <a:srgbClr val="E9E8EB"/>
                    </a:solidFill>
                  </a:tcPr>
                </a:tc>
                <a:tc>
                  <a:txBody>
                    <a:bodyPr/>
                    <a:lstStyle/>
                    <a:p>
                      <a:pPr marL="412115">
                        <a:lnSpc>
                          <a:spcPct val="100000"/>
                        </a:lnSpc>
                        <a:spcBef>
                          <a:spcPts val="315"/>
                        </a:spcBef>
                      </a:pPr>
                      <a:r>
                        <a:rPr sz="1800" spc="-10" dirty="0">
                          <a:solidFill>
                            <a:srgbClr val="52555A"/>
                          </a:solidFill>
                          <a:latin typeface="Arial"/>
                          <a:cs typeface="Arial"/>
                        </a:rPr>
                        <a:t>electronic Supplier Master Document</a:t>
                      </a:r>
                      <a:r>
                        <a:rPr sz="1800" spc="-125" dirty="0">
                          <a:solidFill>
                            <a:srgbClr val="52555A"/>
                          </a:solidFill>
                          <a:latin typeface="Arial"/>
                          <a:cs typeface="Arial"/>
                        </a:rPr>
                        <a:t> </a:t>
                      </a:r>
                      <a:r>
                        <a:rPr sz="1800" spc="-10" dirty="0">
                          <a:solidFill>
                            <a:srgbClr val="52555A"/>
                          </a:solidFill>
                          <a:latin typeface="Arial"/>
                          <a:cs typeface="Arial"/>
                        </a:rPr>
                        <a:t>Register</a:t>
                      </a:r>
                      <a:endParaRPr sz="1800">
                        <a:latin typeface="Arial"/>
                        <a:cs typeface="Arial"/>
                      </a:endParaRPr>
                    </a:p>
                  </a:txBody>
                  <a:tcPr marL="0" marR="0" marT="40005" marB="0">
                    <a:lnR w="12700">
                      <a:solidFill>
                        <a:srgbClr val="512C6C"/>
                      </a:solidFill>
                      <a:prstDash val="solid"/>
                    </a:lnR>
                    <a:lnT w="12700">
                      <a:solidFill>
                        <a:srgbClr val="512C6C"/>
                      </a:solidFill>
                      <a:prstDash val="solid"/>
                    </a:lnT>
                    <a:lnB w="12700">
                      <a:solidFill>
                        <a:srgbClr val="512C6C"/>
                      </a:solidFill>
                      <a:prstDash val="solid"/>
                    </a:lnB>
                    <a:solidFill>
                      <a:srgbClr val="E9E8EB"/>
                    </a:solidFill>
                  </a:tcPr>
                </a:tc>
                <a:extLst>
                  <a:ext uri="{0D108BD9-81ED-4DB2-BD59-A6C34878D82A}">
                    <a16:rowId xmlns:a16="http://schemas.microsoft.com/office/drawing/2014/main" val="10003"/>
                  </a:ext>
                </a:extLst>
              </a:tr>
              <a:tr h="365760">
                <a:tc>
                  <a:txBody>
                    <a:bodyPr/>
                    <a:lstStyle/>
                    <a:p>
                      <a:pPr marL="97790">
                        <a:lnSpc>
                          <a:spcPct val="100000"/>
                        </a:lnSpc>
                        <a:spcBef>
                          <a:spcPts val="315"/>
                        </a:spcBef>
                      </a:pPr>
                      <a:r>
                        <a:rPr sz="1800" spc="-5" dirty="0">
                          <a:solidFill>
                            <a:srgbClr val="52555A"/>
                          </a:solidFill>
                          <a:latin typeface="Arial"/>
                          <a:cs typeface="Arial"/>
                        </a:rPr>
                        <a:t>MRB</a:t>
                      </a:r>
                      <a:endParaRPr sz="1800">
                        <a:latin typeface="Arial"/>
                        <a:cs typeface="Arial"/>
                      </a:endParaRPr>
                    </a:p>
                  </a:txBody>
                  <a:tcPr marL="0" marR="0" marT="40005" marB="0">
                    <a:lnL w="12700">
                      <a:solidFill>
                        <a:srgbClr val="512C6C"/>
                      </a:solidFill>
                      <a:prstDash val="solid"/>
                    </a:lnL>
                    <a:lnT w="12700">
                      <a:solidFill>
                        <a:srgbClr val="512C6C"/>
                      </a:solidFill>
                      <a:prstDash val="solid"/>
                    </a:lnT>
                    <a:lnB w="12700">
                      <a:solidFill>
                        <a:srgbClr val="512C6C"/>
                      </a:solidFill>
                      <a:prstDash val="solid"/>
                    </a:lnB>
                  </a:tcPr>
                </a:tc>
                <a:tc>
                  <a:txBody>
                    <a:bodyPr/>
                    <a:lstStyle/>
                    <a:p>
                      <a:pPr marL="412115">
                        <a:lnSpc>
                          <a:spcPct val="100000"/>
                        </a:lnSpc>
                        <a:spcBef>
                          <a:spcPts val="315"/>
                        </a:spcBef>
                      </a:pPr>
                      <a:r>
                        <a:rPr sz="1800" spc="-5" dirty="0">
                          <a:solidFill>
                            <a:srgbClr val="52555A"/>
                          </a:solidFill>
                          <a:latin typeface="Arial"/>
                          <a:cs typeface="Arial"/>
                        </a:rPr>
                        <a:t>Manufacturing </a:t>
                      </a:r>
                      <a:r>
                        <a:rPr sz="1800" spc="-10" dirty="0">
                          <a:solidFill>
                            <a:srgbClr val="52555A"/>
                          </a:solidFill>
                          <a:latin typeface="Arial"/>
                          <a:cs typeface="Arial"/>
                        </a:rPr>
                        <a:t>Record</a:t>
                      </a:r>
                      <a:r>
                        <a:rPr sz="1800" spc="-100" dirty="0">
                          <a:solidFill>
                            <a:srgbClr val="52555A"/>
                          </a:solidFill>
                          <a:latin typeface="Arial"/>
                          <a:cs typeface="Arial"/>
                        </a:rPr>
                        <a:t> </a:t>
                      </a:r>
                      <a:r>
                        <a:rPr sz="1800" spc="-15" dirty="0">
                          <a:solidFill>
                            <a:srgbClr val="52555A"/>
                          </a:solidFill>
                          <a:latin typeface="Arial"/>
                          <a:cs typeface="Arial"/>
                        </a:rPr>
                        <a:t>Book</a:t>
                      </a:r>
                      <a:endParaRPr sz="1800">
                        <a:latin typeface="Arial"/>
                        <a:cs typeface="Arial"/>
                      </a:endParaRPr>
                    </a:p>
                  </a:txBody>
                  <a:tcPr marL="0" marR="0" marT="40005" marB="0">
                    <a:lnR w="12700">
                      <a:solidFill>
                        <a:srgbClr val="512C6C"/>
                      </a:solidFill>
                      <a:prstDash val="solid"/>
                    </a:lnR>
                    <a:lnT w="12700">
                      <a:solidFill>
                        <a:srgbClr val="512C6C"/>
                      </a:solidFill>
                      <a:prstDash val="solid"/>
                    </a:lnT>
                    <a:lnB w="12700">
                      <a:solidFill>
                        <a:srgbClr val="512C6C"/>
                      </a:solidFill>
                      <a:prstDash val="solid"/>
                    </a:lnB>
                  </a:tcPr>
                </a:tc>
                <a:extLst>
                  <a:ext uri="{0D108BD9-81ED-4DB2-BD59-A6C34878D82A}">
                    <a16:rowId xmlns:a16="http://schemas.microsoft.com/office/drawing/2014/main" val="10004"/>
                  </a:ext>
                </a:extLst>
              </a:tr>
              <a:tr h="365760">
                <a:tc>
                  <a:txBody>
                    <a:bodyPr/>
                    <a:lstStyle/>
                    <a:p>
                      <a:pPr marL="97790">
                        <a:lnSpc>
                          <a:spcPct val="100000"/>
                        </a:lnSpc>
                        <a:spcBef>
                          <a:spcPts val="315"/>
                        </a:spcBef>
                      </a:pPr>
                      <a:r>
                        <a:rPr sz="1800" spc="-10" dirty="0">
                          <a:solidFill>
                            <a:srgbClr val="52555A"/>
                          </a:solidFill>
                          <a:latin typeface="Arial"/>
                          <a:cs typeface="Arial"/>
                        </a:rPr>
                        <a:t>PO</a:t>
                      </a:r>
                      <a:endParaRPr sz="1800">
                        <a:latin typeface="Arial"/>
                        <a:cs typeface="Arial"/>
                      </a:endParaRPr>
                    </a:p>
                  </a:txBody>
                  <a:tcPr marL="0" marR="0" marT="40005" marB="0">
                    <a:lnL w="12700">
                      <a:solidFill>
                        <a:srgbClr val="512C6C"/>
                      </a:solidFill>
                      <a:prstDash val="solid"/>
                    </a:lnL>
                    <a:lnT w="12700">
                      <a:solidFill>
                        <a:srgbClr val="512C6C"/>
                      </a:solidFill>
                      <a:prstDash val="solid"/>
                    </a:lnT>
                    <a:lnB w="12700">
                      <a:solidFill>
                        <a:srgbClr val="512C6C"/>
                      </a:solidFill>
                      <a:prstDash val="solid"/>
                    </a:lnB>
                    <a:solidFill>
                      <a:srgbClr val="E9E8EB"/>
                    </a:solidFill>
                  </a:tcPr>
                </a:tc>
                <a:tc>
                  <a:txBody>
                    <a:bodyPr/>
                    <a:lstStyle/>
                    <a:p>
                      <a:pPr marL="412115">
                        <a:lnSpc>
                          <a:spcPct val="100000"/>
                        </a:lnSpc>
                        <a:spcBef>
                          <a:spcPts val="315"/>
                        </a:spcBef>
                      </a:pPr>
                      <a:r>
                        <a:rPr sz="1800" spc="-10" dirty="0">
                          <a:solidFill>
                            <a:srgbClr val="52555A"/>
                          </a:solidFill>
                          <a:latin typeface="Arial"/>
                          <a:cs typeface="Arial"/>
                        </a:rPr>
                        <a:t>Purchase</a:t>
                      </a:r>
                      <a:r>
                        <a:rPr sz="1800" spc="-45" dirty="0">
                          <a:solidFill>
                            <a:srgbClr val="52555A"/>
                          </a:solidFill>
                          <a:latin typeface="Arial"/>
                          <a:cs typeface="Arial"/>
                        </a:rPr>
                        <a:t> </a:t>
                      </a:r>
                      <a:r>
                        <a:rPr sz="1800" spc="-5" dirty="0">
                          <a:solidFill>
                            <a:srgbClr val="52555A"/>
                          </a:solidFill>
                          <a:latin typeface="Arial"/>
                          <a:cs typeface="Arial"/>
                        </a:rPr>
                        <a:t>Order</a:t>
                      </a:r>
                      <a:endParaRPr sz="1800">
                        <a:latin typeface="Arial"/>
                        <a:cs typeface="Arial"/>
                      </a:endParaRPr>
                    </a:p>
                  </a:txBody>
                  <a:tcPr marL="0" marR="0" marT="40005" marB="0">
                    <a:lnR w="12700">
                      <a:solidFill>
                        <a:srgbClr val="512C6C"/>
                      </a:solidFill>
                      <a:prstDash val="solid"/>
                    </a:lnR>
                    <a:lnT w="12700">
                      <a:solidFill>
                        <a:srgbClr val="512C6C"/>
                      </a:solidFill>
                      <a:prstDash val="solid"/>
                    </a:lnT>
                    <a:lnB w="12700">
                      <a:solidFill>
                        <a:srgbClr val="512C6C"/>
                      </a:solidFill>
                      <a:prstDash val="solid"/>
                    </a:lnB>
                    <a:solidFill>
                      <a:srgbClr val="E9E8EB"/>
                    </a:solidFill>
                  </a:tcPr>
                </a:tc>
                <a:extLst>
                  <a:ext uri="{0D108BD9-81ED-4DB2-BD59-A6C34878D82A}">
                    <a16:rowId xmlns:a16="http://schemas.microsoft.com/office/drawing/2014/main" val="10005"/>
                  </a:ext>
                </a:extLst>
              </a:tr>
              <a:tr h="365125">
                <a:tc>
                  <a:txBody>
                    <a:bodyPr/>
                    <a:lstStyle/>
                    <a:p>
                      <a:pPr marL="97790">
                        <a:lnSpc>
                          <a:spcPct val="100000"/>
                        </a:lnSpc>
                        <a:spcBef>
                          <a:spcPts val="315"/>
                        </a:spcBef>
                      </a:pPr>
                      <a:r>
                        <a:rPr sz="1800" spc="-10" dirty="0">
                          <a:solidFill>
                            <a:srgbClr val="52555A"/>
                          </a:solidFill>
                          <a:latin typeface="Arial"/>
                          <a:cs typeface="Arial"/>
                        </a:rPr>
                        <a:t>SMDR</a:t>
                      </a:r>
                      <a:endParaRPr sz="1800">
                        <a:latin typeface="Arial"/>
                        <a:cs typeface="Arial"/>
                      </a:endParaRPr>
                    </a:p>
                  </a:txBody>
                  <a:tcPr marL="0" marR="0" marT="40005" marB="0">
                    <a:lnL w="12700">
                      <a:solidFill>
                        <a:srgbClr val="512C6C"/>
                      </a:solidFill>
                      <a:prstDash val="solid"/>
                    </a:lnL>
                    <a:lnT w="12700">
                      <a:solidFill>
                        <a:srgbClr val="512C6C"/>
                      </a:solidFill>
                      <a:prstDash val="solid"/>
                    </a:lnT>
                    <a:lnB w="12700">
                      <a:solidFill>
                        <a:srgbClr val="512C6C"/>
                      </a:solidFill>
                      <a:prstDash val="solid"/>
                    </a:lnB>
                  </a:tcPr>
                </a:tc>
                <a:tc>
                  <a:txBody>
                    <a:bodyPr/>
                    <a:lstStyle/>
                    <a:p>
                      <a:pPr marL="412115">
                        <a:lnSpc>
                          <a:spcPct val="100000"/>
                        </a:lnSpc>
                        <a:spcBef>
                          <a:spcPts val="315"/>
                        </a:spcBef>
                      </a:pPr>
                      <a:r>
                        <a:rPr sz="1800" spc="-10" dirty="0">
                          <a:solidFill>
                            <a:srgbClr val="52555A"/>
                          </a:solidFill>
                          <a:latin typeface="Arial"/>
                          <a:cs typeface="Arial"/>
                        </a:rPr>
                        <a:t>Supplier Master Document</a:t>
                      </a:r>
                      <a:r>
                        <a:rPr sz="1800" spc="-100" dirty="0">
                          <a:solidFill>
                            <a:srgbClr val="52555A"/>
                          </a:solidFill>
                          <a:latin typeface="Arial"/>
                          <a:cs typeface="Arial"/>
                        </a:rPr>
                        <a:t> </a:t>
                      </a:r>
                      <a:r>
                        <a:rPr sz="1800" spc="-10" dirty="0">
                          <a:solidFill>
                            <a:srgbClr val="52555A"/>
                          </a:solidFill>
                          <a:latin typeface="Arial"/>
                          <a:cs typeface="Arial"/>
                        </a:rPr>
                        <a:t>Register</a:t>
                      </a:r>
                      <a:endParaRPr sz="1800">
                        <a:latin typeface="Arial"/>
                        <a:cs typeface="Arial"/>
                      </a:endParaRPr>
                    </a:p>
                  </a:txBody>
                  <a:tcPr marL="0" marR="0" marT="40005" marB="0">
                    <a:lnR w="12700">
                      <a:solidFill>
                        <a:srgbClr val="512C6C"/>
                      </a:solidFill>
                      <a:prstDash val="solid"/>
                    </a:lnR>
                    <a:lnT w="12700">
                      <a:solidFill>
                        <a:srgbClr val="512C6C"/>
                      </a:solidFill>
                      <a:prstDash val="solid"/>
                    </a:lnT>
                    <a:lnB w="12700">
                      <a:solidFill>
                        <a:srgbClr val="512C6C"/>
                      </a:solidFill>
                      <a:prstDash val="solid"/>
                    </a:lnB>
                  </a:tcPr>
                </a:tc>
                <a:extLst>
                  <a:ext uri="{0D108BD9-81ED-4DB2-BD59-A6C34878D82A}">
                    <a16:rowId xmlns:a16="http://schemas.microsoft.com/office/drawing/2014/main" val="10006"/>
                  </a:ext>
                </a:extLst>
              </a:tr>
              <a:tr h="365760">
                <a:tc>
                  <a:txBody>
                    <a:bodyPr/>
                    <a:lstStyle/>
                    <a:p>
                      <a:pPr marL="97790">
                        <a:lnSpc>
                          <a:spcPct val="100000"/>
                        </a:lnSpc>
                        <a:spcBef>
                          <a:spcPts val="320"/>
                        </a:spcBef>
                      </a:pPr>
                      <a:r>
                        <a:rPr sz="1800" spc="-10" dirty="0">
                          <a:solidFill>
                            <a:srgbClr val="52555A"/>
                          </a:solidFill>
                          <a:latin typeface="Arial"/>
                          <a:cs typeface="Arial"/>
                        </a:rPr>
                        <a:t>SN</a:t>
                      </a:r>
                      <a:endParaRPr sz="1800">
                        <a:latin typeface="Arial"/>
                        <a:cs typeface="Arial"/>
                      </a:endParaRPr>
                    </a:p>
                  </a:txBody>
                  <a:tcPr marL="0" marR="0" marT="40640" marB="0">
                    <a:lnL w="12700">
                      <a:solidFill>
                        <a:srgbClr val="512C6C"/>
                      </a:solidFill>
                      <a:prstDash val="solid"/>
                    </a:lnL>
                    <a:lnT w="12700">
                      <a:solidFill>
                        <a:srgbClr val="512C6C"/>
                      </a:solidFill>
                      <a:prstDash val="solid"/>
                    </a:lnT>
                    <a:lnB w="12700">
                      <a:solidFill>
                        <a:srgbClr val="512C6C"/>
                      </a:solidFill>
                      <a:prstDash val="solid"/>
                    </a:lnB>
                    <a:solidFill>
                      <a:srgbClr val="E9E8EB"/>
                    </a:solidFill>
                  </a:tcPr>
                </a:tc>
                <a:tc>
                  <a:txBody>
                    <a:bodyPr/>
                    <a:lstStyle/>
                    <a:p>
                      <a:pPr marL="412115">
                        <a:lnSpc>
                          <a:spcPct val="100000"/>
                        </a:lnSpc>
                        <a:spcBef>
                          <a:spcPts val="320"/>
                        </a:spcBef>
                      </a:pPr>
                      <a:r>
                        <a:rPr sz="1800" spc="-5" dirty="0">
                          <a:solidFill>
                            <a:srgbClr val="52555A"/>
                          </a:solidFill>
                          <a:latin typeface="Arial"/>
                          <a:cs typeface="Arial"/>
                        </a:rPr>
                        <a:t>Serial</a:t>
                      </a:r>
                      <a:r>
                        <a:rPr sz="1800" spc="0" dirty="0">
                          <a:solidFill>
                            <a:srgbClr val="52555A"/>
                          </a:solidFill>
                          <a:latin typeface="Arial"/>
                          <a:cs typeface="Arial"/>
                        </a:rPr>
                        <a:t> </a:t>
                      </a:r>
                      <a:r>
                        <a:rPr sz="1800" spc="-5" dirty="0">
                          <a:solidFill>
                            <a:srgbClr val="52555A"/>
                          </a:solidFill>
                          <a:latin typeface="Arial"/>
                          <a:cs typeface="Arial"/>
                        </a:rPr>
                        <a:t>Number</a:t>
                      </a:r>
                      <a:endParaRPr sz="1800">
                        <a:latin typeface="Arial"/>
                        <a:cs typeface="Arial"/>
                      </a:endParaRPr>
                    </a:p>
                  </a:txBody>
                  <a:tcPr marL="0" marR="0" marT="40640" marB="0">
                    <a:lnR w="12700">
                      <a:solidFill>
                        <a:srgbClr val="512C6C"/>
                      </a:solidFill>
                      <a:prstDash val="solid"/>
                    </a:lnR>
                    <a:lnT w="12700">
                      <a:solidFill>
                        <a:srgbClr val="512C6C"/>
                      </a:solidFill>
                      <a:prstDash val="solid"/>
                    </a:lnT>
                    <a:lnB w="12700">
                      <a:solidFill>
                        <a:srgbClr val="512C6C"/>
                      </a:solidFill>
                      <a:prstDash val="solid"/>
                    </a:lnB>
                    <a:solidFill>
                      <a:srgbClr val="E9E8EB"/>
                    </a:solidFill>
                  </a:tcPr>
                </a:tc>
                <a:extLst>
                  <a:ext uri="{0D108BD9-81ED-4DB2-BD59-A6C34878D82A}">
                    <a16:rowId xmlns:a16="http://schemas.microsoft.com/office/drawing/2014/main" val="10007"/>
                  </a:ext>
                </a:extLst>
              </a:tr>
              <a:tr h="365760">
                <a:tc>
                  <a:txBody>
                    <a:bodyPr/>
                    <a:lstStyle/>
                    <a:p>
                      <a:pPr marL="97790">
                        <a:lnSpc>
                          <a:spcPct val="100000"/>
                        </a:lnSpc>
                        <a:spcBef>
                          <a:spcPts val="320"/>
                        </a:spcBef>
                      </a:pPr>
                      <a:r>
                        <a:rPr sz="1800" spc="-5" dirty="0">
                          <a:solidFill>
                            <a:srgbClr val="52555A"/>
                          </a:solidFill>
                          <a:latin typeface="Arial"/>
                          <a:cs typeface="Arial"/>
                        </a:rPr>
                        <a:t>WED</a:t>
                      </a:r>
                      <a:endParaRPr sz="1800">
                        <a:latin typeface="Arial"/>
                        <a:cs typeface="Arial"/>
                      </a:endParaRPr>
                    </a:p>
                  </a:txBody>
                  <a:tcPr marL="0" marR="0" marT="40640" marB="0">
                    <a:lnL w="12700">
                      <a:solidFill>
                        <a:srgbClr val="512C6C"/>
                      </a:solidFill>
                      <a:prstDash val="solid"/>
                    </a:lnL>
                    <a:lnT w="12700">
                      <a:solidFill>
                        <a:srgbClr val="512C6C"/>
                      </a:solidFill>
                      <a:prstDash val="solid"/>
                    </a:lnT>
                    <a:lnB w="12700">
                      <a:solidFill>
                        <a:srgbClr val="512C6C"/>
                      </a:solidFill>
                      <a:prstDash val="solid"/>
                    </a:lnB>
                  </a:tcPr>
                </a:tc>
                <a:tc>
                  <a:txBody>
                    <a:bodyPr/>
                    <a:lstStyle/>
                    <a:p>
                      <a:pPr marL="412115">
                        <a:lnSpc>
                          <a:spcPct val="100000"/>
                        </a:lnSpc>
                        <a:spcBef>
                          <a:spcPts val="320"/>
                        </a:spcBef>
                      </a:pPr>
                      <a:r>
                        <a:rPr sz="1800" spc="-5" dirty="0">
                          <a:solidFill>
                            <a:srgbClr val="52555A"/>
                          </a:solidFill>
                          <a:latin typeface="Arial"/>
                          <a:cs typeface="Arial"/>
                        </a:rPr>
                        <a:t>With Each</a:t>
                      </a:r>
                      <a:r>
                        <a:rPr sz="1800" spc="-90" dirty="0">
                          <a:solidFill>
                            <a:srgbClr val="52555A"/>
                          </a:solidFill>
                          <a:latin typeface="Arial"/>
                          <a:cs typeface="Arial"/>
                        </a:rPr>
                        <a:t> </a:t>
                      </a:r>
                      <a:r>
                        <a:rPr sz="1800" spc="-5" dirty="0">
                          <a:solidFill>
                            <a:srgbClr val="52555A"/>
                          </a:solidFill>
                          <a:latin typeface="Arial"/>
                          <a:cs typeface="Arial"/>
                        </a:rPr>
                        <a:t>Delivery</a:t>
                      </a:r>
                      <a:endParaRPr sz="1800">
                        <a:latin typeface="Arial"/>
                        <a:cs typeface="Arial"/>
                      </a:endParaRPr>
                    </a:p>
                  </a:txBody>
                  <a:tcPr marL="0" marR="0" marT="40640" marB="0">
                    <a:lnR w="12700">
                      <a:solidFill>
                        <a:srgbClr val="512C6C"/>
                      </a:solidFill>
                      <a:prstDash val="solid"/>
                    </a:lnR>
                    <a:lnT w="12700">
                      <a:solidFill>
                        <a:srgbClr val="512C6C"/>
                      </a:solidFill>
                      <a:prstDash val="solid"/>
                    </a:lnT>
                    <a:lnB w="12700">
                      <a:solidFill>
                        <a:srgbClr val="512C6C"/>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2725" y="6258559"/>
            <a:ext cx="675513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2555A"/>
                </a:solidFill>
                <a:latin typeface="Arial"/>
                <a:cs typeface="Arial"/>
              </a:rPr>
              <a:t>This</a:t>
            </a:r>
            <a:r>
              <a:rPr sz="800" spc="0" dirty="0">
                <a:solidFill>
                  <a:srgbClr val="52555A"/>
                </a:solidFill>
                <a:latin typeface="Arial"/>
                <a:cs typeface="Arial"/>
              </a:rPr>
              <a:t> </a:t>
            </a:r>
            <a:r>
              <a:rPr sz="800" spc="-5" dirty="0">
                <a:solidFill>
                  <a:srgbClr val="52555A"/>
                </a:solidFill>
                <a:latin typeface="Arial"/>
                <a:cs typeface="Arial"/>
              </a:rPr>
              <a:t>document</a:t>
            </a:r>
            <a:r>
              <a:rPr sz="800" spc="0" dirty="0">
                <a:solidFill>
                  <a:srgbClr val="52555A"/>
                </a:solidFill>
                <a:latin typeface="Arial"/>
                <a:cs typeface="Arial"/>
              </a:rPr>
              <a:t> </a:t>
            </a:r>
            <a:r>
              <a:rPr sz="800" spc="-5" dirty="0">
                <a:solidFill>
                  <a:srgbClr val="52555A"/>
                </a:solidFill>
                <a:latin typeface="Arial"/>
                <a:cs typeface="Arial"/>
              </a:rPr>
              <a:t>and</a:t>
            </a:r>
            <a:r>
              <a:rPr sz="800" spc="35" dirty="0">
                <a:solidFill>
                  <a:srgbClr val="52555A"/>
                </a:solidFill>
                <a:latin typeface="Arial"/>
                <a:cs typeface="Arial"/>
              </a:rPr>
              <a:t> </a:t>
            </a:r>
            <a:r>
              <a:rPr sz="800" spc="-5" dirty="0">
                <a:solidFill>
                  <a:srgbClr val="52555A"/>
                </a:solidFill>
                <a:latin typeface="Arial"/>
                <a:cs typeface="Arial"/>
              </a:rPr>
              <a:t>all</a:t>
            </a:r>
            <a:r>
              <a:rPr sz="800" spc="0" dirty="0">
                <a:solidFill>
                  <a:srgbClr val="52555A"/>
                </a:solidFill>
                <a:latin typeface="Arial"/>
                <a:cs typeface="Arial"/>
              </a:rPr>
              <a:t> </a:t>
            </a:r>
            <a:r>
              <a:rPr sz="800" dirty="0">
                <a:solidFill>
                  <a:srgbClr val="52555A"/>
                </a:solidFill>
                <a:latin typeface="Arial"/>
                <a:cs typeface="Arial"/>
              </a:rPr>
              <a:t>information</a:t>
            </a:r>
            <a:r>
              <a:rPr sz="800" spc="-5" dirty="0">
                <a:solidFill>
                  <a:srgbClr val="52555A"/>
                </a:solidFill>
                <a:latin typeface="Arial"/>
                <a:cs typeface="Arial"/>
              </a:rPr>
              <a:t> herein</a:t>
            </a:r>
            <a:r>
              <a:rPr sz="800" spc="25" dirty="0">
                <a:solidFill>
                  <a:srgbClr val="52555A"/>
                </a:solidFill>
                <a:latin typeface="Arial"/>
                <a:cs typeface="Arial"/>
              </a:rPr>
              <a:t> </a:t>
            </a:r>
            <a:r>
              <a:rPr sz="800" spc="-5" dirty="0">
                <a:solidFill>
                  <a:srgbClr val="52555A"/>
                </a:solidFill>
                <a:latin typeface="Arial"/>
                <a:cs typeface="Arial"/>
              </a:rPr>
              <a:t>are</a:t>
            </a:r>
            <a:r>
              <a:rPr sz="800" spc="15" dirty="0">
                <a:solidFill>
                  <a:srgbClr val="52555A"/>
                </a:solidFill>
                <a:latin typeface="Arial"/>
                <a:cs typeface="Arial"/>
              </a:rPr>
              <a:t> </a:t>
            </a:r>
            <a:r>
              <a:rPr sz="800" dirty="0">
                <a:solidFill>
                  <a:srgbClr val="52555A"/>
                </a:solidFill>
                <a:latin typeface="Arial"/>
                <a:cs typeface="Arial"/>
              </a:rPr>
              <a:t>confidential,</a:t>
            </a:r>
            <a:r>
              <a:rPr sz="800" spc="10" dirty="0">
                <a:solidFill>
                  <a:srgbClr val="52555A"/>
                </a:solidFill>
                <a:latin typeface="Arial"/>
                <a:cs typeface="Arial"/>
              </a:rPr>
              <a:t> </a:t>
            </a:r>
            <a:r>
              <a:rPr sz="800" spc="-5" dirty="0">
                <a:solidFill>
                  <a:srgbClr val="52555A"/>
                </a:solidFill>
                <a:latin typeface="Arial"/>
                <a:cs typeface="Arial"/>
              </a:rPr>
              <a:t>and</a:t>
            </a:r>
            <a:r>
              <a:rPr sz="800" spc="15" dirty="0">
                <a:solidFill>
                  <a:srgbClr val="52555A"/>
                </a:solidFill>
                <a:latin typeface="Arial"/>
                <a:cs typeface="Arial"/>
              </a:rPr>
              <a:t> </a:t>
            </a:r>
            <a:r>
              <a:rPr sz="800" dirty="0">
                <a:solidFill>
                  <a:srgbClr val="52555A"/>
                </a:solidFill>
                <a:latin typeface="Arial"/>
                <a:cs typeface="Arial"/>
              </a:rPr>
              <a:t>may</a:t>
            </a:r>
            <a:r>
              <a:rPr sz="800" spc="-5" dirty="0">
                <a:solidFill>
                  <a:srgbClr val="52555A"/>
                </a:solidFill>
                <a:latin typeface="Arial"/>
                <a:cs typeface="Arial"/>
              </a:rPr>
              <a:t> not</a:t>
            </a:r>
            <a:r>
              <a:rPr sz="800" spc="10" dirty="0">
                <a:solidFill>
                  <a:srgbClr val="52555A"/>
                </a:solidFill>
                <a:latin typeface="Arial"/>
                <a:cs typeface="Arial"/>
              </a:rPr>
              <a:t> </a:t>
            </a:r>
            <a:r>
              <a:rPr sz="800" spc="-5" dirty="0">
                <a:solidFill>
                  <a:srgbClr val="52555A"/>
                </a:solidFill>
                <a:latin typeface="Arial"/>
                <a:cs typeface="Arial"/>
              </a:rPr>
              <a:t>be</a:t>
            </a:r>
            <a:r>
              <a:rPr sz="800" spc="15" dirty="0">
                <a:solidFill>
                  <a:srgbClr val="52555A"/>
                </a:solidFill>
                <a:latin typeface="Arial"/>
                <a:cs typeface="Arial"/>
              </a:rPr>
              <a:t> </a:t>
            </a:r>
            <a:r>
              <a:rPr sz="800" spc="-5" dirty="0">
                <a:solidFill>
                  <a:srgbClr val="52555A"/>
                </a:solidFill>
                <a:latin typeface="Arial"/>
                <a:cs typeface="Arial"/>
              </a:rPr>
              <a:t>used,</a:t>
            </a:r>
            <a:r>
              <a:rPr sz="800" spc="25" dirty="0">
                <a:solidFill>
                  <a:srgbClr val="52555A"/>
                </a:solidFill>
                <a:latin typeface="Arial"/>
                <a:cs typeface="Arial"/>
              </a:rPr>
              <a:t> </a:t>
            </a:r>
            <a:r>
              <a:rPr sz="800" spc="-5" dirty="0">
                <a:solidFill>
                  <a:srgbClr val="52555A"/>
                </a:solidFill>
                <a:latin typeface="Arial"/>
                <a:cs typeface="Arial"/>
              </a:rPr>
              <a:t>reproduced</a:t>
            </a:r>
            <a:r>
              <a:rPr sz="800" spc="35" dirty="0">
                <a:solidFill>
                  <a:srgbClr val="52555A"/>
                </a:solidFill>
                <a:latin typeface="Arial"/>
                <a:cs typeface="Arial"/>
              </a:rPr>
              <a:t> </a:t>
            </a:r>
            <a:r>
              <a:rPr sz="800" spc="-5" dirty="0">
                <a:solidFill>
                  <a:srgbClr val="52555A"/>
                </a:solidFill>
                <a:latin typeface="Arial"/>
                <a:cs typeface="Arial"/>
              </a:rPr>
              <a:t>or</a:t>
            </a:r>
            <a:r>
              <a:rPr sz="800" spc="5" dirty="0">
                <a:solidFill>
                  <a:srgbClr val="52555A"/>
                </a:solidFill>
                <a:latin typeface="Arial"/>
                <a:cs typeface="Arial"/>
              </a:rPr>
              <a:t> </a:t>
            </a:r>
            <a:r>
              <a:rPr sz="800" spc="-5" dirty="0">
                <a:solidFill>
                  <a:srgbClr val="52555A"/>
                </a:solidFill>
                <a:latin typeface="Arial"/>
                <a:cs typeface="Arial"/>
              </a:rPr>
              <a:t>distributed</a:t>
            </a:r>
            <a:r>
              <a:rPr sz="800" spc="5" dirty="0">
                <a:solidFill>
                  <a:srgbClr val="52555A"/>
                </a:solidFill>
                <a:latin typeface="Arial"/>
                <a:cs typeface="Arial"/>
              </a:rPr>
              <a:t> </a:t>
            </a:r>
            <a:r>
              <a:rPr sz="800" spc="-5" dirty="0">
                <a:solidFill>
                  <a:srgbClr val="52555A"/>
                </a:solidFill>
                <a:latin typeface="Arial"/>
                <a:cs typeface="Arial"/>
              </a:rPr>
              <a:t>without</a:t>
            </a:r>
            <a:r>
              <a:rPr sz="800" spc="25" dirty="0">
                <a:solidFill>
                  <a:srgbClr val="52555A"/>
                </a:solidFill>
                <a:latin typeface="Arial"/>
                <a:cs typeface="Arial"/>
              </a:rPr>
              <a:t> </a:t>
            </a:r>
            <a:r>
              <a:rPr sz="800" spc="-5" dirty="0">
                <a:solidFill>
                  <a:srgbClr val="52555A"/>
                </a:solidFill>
                <a:latin typeface="Arial"/>
                <a:cs typeface="Arial"/>
              </a:rPr>
              <a:t>prior</a:t>
            </a:r>
            <a:r>
              <a:rPr sz="800" spc="0" dirty="0">
                <a:solidFill>
                  <a:srgbClr val="52555A"/>
                </a:solidFill>
                <a:latin typeface="Arial"/>
                <a:cs typeface="Arial"/>
              </a:rPr>
              <a:t> </a:t>
            </a:r>
            <a:r>
              <a:rPr sz="800" dirty="0">
                <a:solidFill>
                  <a:srgbClr val="52555A"/>
                </a:solidFill>
                <a:latin typeface="Arial"/>
                <a:cs typeface="Arial"/>
              </a:rPr>
              <a:t>authorization</a:t>
            </a:r>
            <a:r>
              <a:rPr sz="800" spc="50" dirty="0">
                <a:solidFill>
                  <a:srgbClr val="52555A"/>
                </a:solidFill>
                <a:latin typeface="Arial"/>
                <a:cs typeface="Arial"/>
              </a:rPr>
              <a:t> </a:t>
            </a:r>
            <a:r>
              <a:rPr sz="800" spc="-5" dirty="0">
                <a:solidFill>
                  <a:srgbClr val="52555A"/>
                </a:solidFill>
                <a:latin typeface="Arial"/>
                <a:cs typeface="Arial"/>
              </a:rPr>
              <a:t>of</a:t>
            </a:r>
            <a:r>
              <a:rPr sz="800" spc="10" dirty="0">
                <a:solidFill>
                  <a:srgbClr val="52555A"/>
                </a:solidFill>
                <a:latin typeface="Arial"/>
                <a:cs typeface="Arial"/>
              </a:rPr>
              <a:t> </a:t>
            </a:r>
            <a:r>
              <a:rPr sz="800" spc="-5" dirty="0">
                <a:solidFill>
                  <a:srgbClr val="52555A"/>
                </a:solidFill>
                <a:latin typeface="Arial"/>
                <a:cs typeface="Arial"/>
              </a:rPr>
              <a:t>TechnipFMC.</a:t>
            </a:r>
            <a:endParaRPr sz="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171" y="99476"/>
            <a:ext cx="11189158" cy="505267"/>
          </a:xfrm>
          <a:prstGeom prst="rect">
            <a:avLst/>
          </a:prstGeom>
        </p:spPr>
        <p:txBody>
          <a:bodyPr vert="horz" wrap="square" lIns="0" tIns="12700" rIns="0" bIns="0" rtlCol="0">
            <a:spAutoFit/>
          </a:bodyPr>
          <a:lstStyle/>
          <a:p>
            <a:pPr marL="12700">
              <a:lnSpc>
                <a:spcPct val="100000"/>
              </a:lnSpc>
              <a:spcBef>
                <a:spcPts val="100"/>
              </a:spcBef>
            </a:pPr>
            <a:r>
              <a:rPr spc="-80" dirty="0"/>
              <a:t>ATS </a:t>
            </a:r>
            <a:r>
              <a:rPr spc="-5" dirty="0"/>
              <a:t>Form </a:t>
            </a:r>
            <a:r>
              <a:rPr dirty="0"/>
              <a:t>– </a:t>
            </a:r>
            <a:r>
              <a:rPr spc="-5" dirty="0"/>
              <a:t>Page</a:t>
            </a:r>
            <a:r>
              <a:rPr spc="-25" dirty="0"/>
              <a:t> </a:t>
            </a:r>
            <a:r>
              <a:rPr dirty="0"/>
              <a:t>1</a:t>
            </a:r>
            <a:r>
              <a:rPr lang="en-US" dirty="0"/>
              <a:t>                                 Page 2</a:t>
            </a:r>
            <a:endParaRPr dirty="0"/>
          </a:p>
        </p:txBody>
      </p:sp>
      <p:pic>
        <p:nvPicPr>
          <p:cNvPr id="8" name="Picture 7">
            <a:extLst>
              <a:ext uri="{FF2B5EF4-FFF2-40B4-BE49-F238E27FC236}">
                <a16:creationId xmlns:a16="http://schemas.microsoft.com/office/drawing/2014/main" id="{5B2577A7-4289-F600-0BA4-CD26404B3F96}"/>
              </a:ext>
            </a:extLst>
          </p:cNvPr>
          <p:cNvPicPr>
            <a:picLocks noChangeAspect="1"/>
          </p:cNvPicPr>
          <p:nvPr/>
        </p:nvPicPr>
        <p:blipFill>
          <a:blip r:embed="rId2"/>
          <a:stretch>
            <a:fillRect/>
          </a:stretch>
        </p:blipFill>
        <p:spPr>
          <a:xfrm>
            <a:off x="5746750" y="990600"/>
            <a:ext cx="4495800" cy="5767924"/>
          </a:xfrm>
          <a:prstGeom prst="rect">
            <a:avLst/>
          </a:prstGeom>
        </p:spPr>
      </p:pic>
      <p:pic>
        <p:nvPicPr>
          <p:cNvPr id="3" name="Picture 2">
            <a:extLst>
              <a:ext uri="{FF2B5EF4-FFF2-40B4-BE49-F238E27FC236}">
                <a16:creationId xmlns:a16="http://schemas.microsoft.com/office/drawing/2014/main" id="{00814D9B-EAD9-4A15-87C6-274E659C70C0}"/>
              </a:ext>
            </a:extLst>
          </p:cNvPr>
          <p:cNvPicPr>
            <a:picLocks noChangeAspect="1"/>
          </p:cNvPicPr>
          <p:nvPr/>
        </p:nvPicPr>
        <p:blipFill>
          <a:blip r:embed="rId3"/>
          <a:stretch>
            <a:fillRect/>
          </a:stretch>
        </p:blipFill>
        <p:spPr>
          <a:xfrm>
            <a:off x="533171" y="595573"/>
            <a:ext cx="4917350" cy="6195393"/>
          </a:xfrm>
          <a:prstGeom prst="rect">
            <a:avLst/>
          </a:prstGeom>
        </p:spPr>
      </p:pic>
    </p:spTree>
    <p:extLst>
      <p:ext uri="{BB962C8B-B14F-4D97-AF65-F5344CB8AC3E}">
        <p14:creationId xmlns:p14="http://schemas.microsoft.com/office/powerpoint/2010/main" val="95583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8809" y="1733550"/>
            <a:ext cx="361315" cy="4558665"/>
          </a:xfrm>
          <a:custGeom>
            <a:avLst/>
            <a:gdLst/>
            <a:ahLst/>
            <a:cxnLst/>
            <a:rect l="l" t="t" r="r" b="b"/>
            <a:pathLst>
              <a:path w="361314" h="4558665">
                <a:moveTo>
                  <a:pt x="0" y="0"/>
                </a:moveTo>
                <a:lnTo>
                  <a:pt x="47993" y="5613"/>
                </a:lnTo>
                <a:lnTo>
                  <a:pt x="91129" y="21458"/>
                </a:lnTo>
                <a:lnTo>
                  <a:pt x="127682" y="46037"/>
                </a:lnTo>
                <a:lnTo>
                  <a:pt x="155927" y="77855"/>
                </a:lnTo>
                <a:lnTo>
                  <a:pt x="174139" y="115417"/>
                </a:lnTo>
                <a:lnTo>
                  <a:pt x="180593" y="157225"/>
                </a:lnTo>
                <a:lnTo>
                  <a:pt x="180593" y="3155442"/>
                </a:lnTo>
                <a:lnTo>
                  <a:pt x="187048" y="3197206"/>
                </a:lnTo>
                <a:lnTo>
                  <a:pt x="205260" y="3234755"/>
                </a:lnTo>
                <a:lnTo>
                  <a:pt x="233505" y="3266582"/>
                </a:lnTo>
                <a:lnTo>
                  <a:pt x="270058" y="3291181"/>
                </a:lnTo>
                <a:lnTo>
                  <a:pt x="313194" y="3307045"/>
                </a:lnTo>
                <a:lnTo>
                  <a:pt x="361188" y="3312668"/>
                </a:lnTo>
                <a:lnTo>
                  <a:pt x="313194" y="3318281"/>
                </a:lnTo>
                <a:lnTo>
                  <a:pt x="270058" y="3334126"/>
                </a:lnTo>
                <a:lnTo>
                  <a:pt x="233505" y="3358705"/>
                </a:lnTo>
                <a:lnTo>
                  <a:pt x="205260" y="3390523"/>
                </a:lnTo>
                <a:lnTo>
                  <a:pt x="187048" y="3428085"/>
                </a:lnTo>
                <a:lnTo>
                  <a:pt x="180593" y="3469894"/>
                </a:lnTo>
                <a:lnTo>
                  <a:pt x="180593" y="4401032"/>
                </a:lnTo>
                <a:lnTo>
                  <a:pt x="174139" y="4442834"/>
                </a:lnTo>
                <a:lnTo>
                  <a:pt x="155927" y="4480398"/>
                </a:lnTo>
                <a:lnTo>
                  <a:pt x="127682" y="4512224"/>
                </a:lnTo>
                <a:lnTo>
                  <a:pt x="91129" y="4536813"/>
                </a:lnTo>
                <a:lnTo>
                  <a:pt x="47993" y="4552666"/>
                </a:lnTo>
                <a:lnTo>
                  <a:pt x="0" y="4558284"/>
                </a:lnTo>
              </a:path>
            </a:pathLst>
          </a:custGeom>
          <a:ln w="19812">
            <a:solidFill>
              <a:srgbClr val="CA2C2F"/>
            </a:solidFill>
          </a:ln>
        </p:spPr>
        <p:txBody>
          <a:bodyPr wrap="square" lIns="0" tIns="0" rIns="0" bIns="0" rtlCol="0"/>
          <a:lstStyle/>
          <a:p>
            <a:endParaRPr/>
          </a:p>
        </p:txBody>
      </p:sp>
      <p:sp>
        <p:nvSpPr>
          <p:cNvPr id="3" name="object 3"/>
          <p:cNvSpPr txBox="1"/>
          <p:nvPr/>
        </p:nvSpPr>
        <p:spPr>
          <a:xfrm>
            <a:off x="6140958" y="4737353"/>
            <a:ext cx="1739264" cy="585470"/>
          </a:xfrm>
          <a:prstGeom prst="rect">
            <a:avLst/>
          </a:prstGeom>
          <a:ln w="19811">
            <a:solidFill>
              <a:srgbClr val="CA2C2F"/>
            </a:solidFill>
          </a:ln>
        </p:spPr>
        <p:txBody>
          <a:bodyPr vert="horz" wrap="square" lIns="0" tIns="41275" rIns="0" bIns="0" rtlCol="0">
            <a:spAutoFit/>
          </a:bodyPr>
          <a:lstStyle/>
          <a:p>
            <a:pPr marL="90805" marR="150495">
              <a:lnSpc>
                <a:spcPct val="100000"/>
              </a:lnSpc>
              <a:spcBef>
                <a:spcPts val="325"/>
              </a:spcBef>
            </a:pPr>
            <a:r>
              <a:rPr sz="1600" spc="-95" dirty="0">
                <a:solidFill>
                  <a:srgbClr val="972023"/>
                </a:solidFill>
                <a:latin typeface="Arial"/>
                <a:cs typeface="Arial"/>
              </a:rPr>
              <a:t>To </a:t>
            </a:r>
            <a:r>
              <a:rPr sz="1600" spc="-5" dirty="0">
                <a:solidFill>
                  <a:srgbClr val="972023"/>
                </a:solidFill>
                <a:latin typeface="Arial"/>
                <a:cs typeface="Arial"/>
              </a:rPr>
              <a:t>be completed  by</a:t>
            </a:r>
            <a:r>
              <a:rPr sz="1600" spc="-10" dirty="0">
                <a:solidFill>
                  <a:srgbClr val="972023"/>
                </a:solidFill>
                <a:latin typeface="Arial"/>
                <a:cs typeface="Arial"/>
              </a:rPr>
              <a:t> </a:t>
            </a:r>
            <a:r>
              <a:rPr sz="1600" spc="-5" dirty="0">
                <a:solidFill>
                  <a:srgbClr val="972023"/>
                </a:solidFill>
                <a:latin typeface="Arial"/>
                <a:cs typeface="Arial"/>
              </a:rPr>
              <a:t>Supplier</a:t>
            </a:r>
            <a:endParaRPr sz="1600">
              <a:latin typeface="Arial"/>
              <a:cs typeface="Arial"/>
            </a:endParaRPr>
          </a:p>
        </p:txBody>
      </p:sp>
      <p:sp>
        <p:nvSpPr>
          <p:cNvPr id="4" name="object 4"/>
          <p:cNvSpPr txBox="1">
            <a:spLocks noGrp="1"/>
          </p:cNvSpPr>
          <p:nvPr>
            <p:ph type="title"/>
          </p:nvPr>
        </p:nvSpPr>
        <p:spPr>
          <a:xfrm>
            <a:off x="501192" y="199389"/>
            <a:ext cx="3582035" cy="513715"/>
          </a:xfrm>
          <a:prstGeom prst="rect">
            <a:avLst/>
          </a:prstGeom>
        </p:spPr>
        <p:txBody>
          <a:bodyPr vert="horz" wrap="square" lIns="0" tIns="12700" rIns="0" bIns="0" rtlCol="0">
            <a:spAutoFit/>
          </a:bodyPr>
          <a:lstStyle/>
          <a:p>
            <a:pPr marL="12700">
              <a:lnSpc>
                <a:spcPct val="100000"/>
              </a:lnSpc>
              <a:spcBef>
                <a:spcPts val="100"/>
              </a:spcBef>
            </a:pPr>
            <a:r>
              <a:rPr spc="-80" dirty="0"/>
              <a:t>ATS </a:t>
            </a:r>
            <a:r>
              <a:rPr spc="-5" dirty="0"/>
              <a:t>Form </a:t>
            </a:r>
            <a:r>
              <a:rPr dirty="0"/>
              <a:t>– </a:t>
            </a:r>
            <a:r>
              <a:rPr spc="-5" dirty="0"/>
              <a:t>Page</a:t>
            </a:r>
            <a:r>
              <a:rPr spc="-25" dirty="0"/>
              <a:t> </a:t>
            </a:r>
            <a:r>
              <a:rPr dirty="0"/>
              <a:t>1</a:t>
            </a:r>
          </a:p>
        </p:txBody>
      </p:sp>
      <p:sp>
        <p:nvSpPr>
          <p:cNvPr id="5" name="object 5"/>
          <p:cNvSpPr/>
          <p:nvPr/>
        </p:nvSpPr>
        <p:spPr>
          <a:xfrm>
            <a:off x="6602730" y="2958845"/>
            <a:ext cx="5134610" cy="396240"/>
          </a:xfrm>
          <a:custGeom>
            <a:avLst/>
            <a:gdLst/>
            <a:ahLst/>
            <a:cxnLst/>
            <a:rect l="l" t="t" r="r" b="b"/>
            <a:pathLst>
              <a:path w="5134609" h="396239">
                <a:moveTo>
                  <a:pt x="5134356" y="0"/>
                </a:moveTo>
                <a:lnTo>
                  <a:pt x="5128398" y="62642"/>
                </a:lnTo>
                <a:lnTo>
                  <a:pt x="5111808" y="117031"/>
                </a:lnTo>
                <a:lnTo>
                  <a:pt x="5086514" y="159910"/>
                </a:lnTo>
                <a:lnTo>
                  <a:pt x="5054441" y="188025"/>
                </a:lnTo>
                <a:lnTo>
                  <a:pt x="5017516" y="198119"/>
                </a:lnTo>
                <a:lnTo>
                  <a:pt x="2737358" y="198119"/>
                </a:lnTo>
                <a:lnTo>
                  <a:pt x="2700432" y="208214"/>
                </a:lnTo>
                <a:lnTo>
                  <a:pt x="2668359" y="236329"/>
                </a:lnTo>
                <a:lnTo>
                  <a:pt x="2643065" y="279208"/>
                </a:lnTo>
                <a:lnTo>
                  <a:pt x="2626475" y="333597"/>
                </a:lnTo>
                <a:lnTo>
                  <a:pt x="2620518" y="396239"/>
                </a:lnTo>
                <a:lnTo>
                  <a:pt x="2614559" y="333597"/>
                </a:lnTo>
                <a:lnTo>
                  <a:pt x="2597962" y="279208"/>
                </a:lnTo>
                <a:lnTo>
                  <a:pt x="2572649" y="236329"/>
                </a:lnTo>
                <a:lnTo>
                  <a:pt x="2540538" y="208214"/>
                </a:lnTo>
                <a:lnTo>
                  <a:pt x="2503551" y="198119"/>
                </a:lnTo>
                <a:lnTo>
                  <a:pt x="116840" y="198119"/>
                </a:lnTo>
                <a:lnTo>
                  <a:pt x="79914" y="188025"/>
                </a:lnTo>
                <a:lnTo>
                  <a:pt x="47841" y="159910"/>
                </a:lnTo>
                <a:lnTo>
                  <a:pt x="22547" y="117031"/>
                </a:lnTo>
                <a:lnTo>
                  <a:pt x="5957" y="62642"/>
                </a:lnTo>
                <a:lnTo>
                  <a:pt x="0" y="0"/>
                </a:lnTo>
              </a:path>
            </a:pathLst>
          </a:custGeom>
          <a:ln w="19812">
            <a:solidFill>
              <a:srgbClr val="00A2DF"/>
            </a:solidFill>
          </a:ln>
        </p:spPr>
        <p:txBody>
          <a:bodyPr wrap="square" lIns="0" tIns="0" rIns="0" bIns="0" rtlCol="0"/>
          <a:lstStyle/>
          <a:p>
            <a:endParaRPr/>
          </a:p>
        </p:txBody>
      </p:sp>
      <p:sp>
        <p:nvSpPr>
          <p:cNvPr id="6" name="object 6"/>
          <p:cNvSpPr/>
          <p:nvPr/>
        </p:nvSpPr>
        <p:spPr>
          <a:xfrm>
            <a:off x="8222742" y="3348990"/>
            <a:ext cx="1828800" cy="830580"/>
          </a:xfrm>
          <a:custGeom>
            <a:avLst/>
            <a:gdLst/>
            <a:ahLst/>
            <a:cxnLst/>
            <a:rect l="l" t="t" r="r" b="b"/>
            <a:pathLst>
              <a:path w="1828800" h="830579">
                <a:moveTo>
                  <a:pt x="0" y="830580"/>
                </a:moveTo>
                <a:lnTo>
                  <a:pt x="1828800" y="830580"/>
                </a:lnTo>
                <a:lnTo>
                  <a:pt x="1828800" y="0"/>
                </a:lnTo>
                <a:lnTo>
                  <a:pt x="0" y="0"/>
                </a:lnTo>
                <a:lnTo>
                  <a:pt x="0" y="830580"/>
                </a:lnTo>
                <a:close/>
              </a:path>
            </a:pathLst>
          </a:custGeom>
          <a:solidFill>
            <a:srgbClr val="FFFFFF"/>
          </a:solidFill>
        </p:spPr>
        <p:txBody>
          <a:bodyPr wrap="square" lIns="0" tIns="0" rIns="0" bIns="0" rtlCol="0"/>
          <a:lstStyle/>
          <a:p>
            <a:endParaRPr/>
          </a:p>
        </p:txBody>
      </p:sp>
      <p:sp>
        <p:nvSpPr>
          <p:cNvPr id="7" name="object 7"/>
          <p:cNvSpPr txBox="1"/>
          <p:nvPr/>
        </p:nvSpPr>
        <p:spPr>
          <a:xfrm>
            <a:off x="8222742" y="3348990"/>
            <a:ext cx="1828800" cy="830580"/>
          </a:xfrm>
          <a:prstGeom prst="rect">
            <a:avLst/>
          </a:prstGeom>
          <a:ln w="19811">
            <a:solidFill>
              <a:srgbClr val="00A2DF"/>
            </a:solidFill>
          </a:ln>
        </p:spPr>
        <p:txBody>
          <a:bodyPr vert="horz" wrap="square" lIns="0" tIns="40640" rIns="0" bIns="0" rtlCol="0">
            <a:spAutoFit/>
          </a:bodyPr>
          <a:lstStyle/>
          <a:p>
            <a:pPr marL="210820" marR="163830" indent="-43180" algn="just">
              <a:lnSpc>
                <a:spcPct val="100000"/>
              </a:lnSpc>
              <a:spcBef>
                <a:spcPts val="320"/>
              </a:spcBef>
            </a:pPr>
            <a:r>
              <a:rPr sz="1600" spc="-95" dirty="0">
                <a:solidFill>
                  <a:srgbClr val="0079A8"/>
                </a:solidFill>
                <a:latin typeface="Arial"/>
                <a:cs typeface="Arial"/>
              </a:rPr>
              <a:t>To </a:t>
            </a:r>
            <a:r>
              <a:rPr sz="1600" spc="-5" dirty="0">
                <a:solidFill>
                  <a:srgbClr val="0079A8"/>
                </a:solidFill>
                <a:latin typeface="Arial"/>
                <a:cs typeface="Arial"/>
              </a:rPr>
              <a:t>be completed  by </a:t>
            </a:r>
            <a:r>
              <a:rPr sz="1600" spc="-25" dirty="0">
                <a:solidFill>
                  <a:srgbClr val="0079A8"/>
                </a:solidFill>
                <a:latin typeface="Arial"/>
                <a:cs typeface="Arial"/>
              </a:rPr>
              <a:t>TechnipFMC  </a:t>
            </a:r>
            <a:r>
              <a:rPr sz="1600" spc="-45" dirty="0">
                <a:solidFill>
                  <a:srgbClr val="0079A8"/>
                </a:solidFill>
                <a:latin typeface="Arial"/>
                <a:cs typeface="Arial"/>
              </a:rPr>
              <a:t>ATS</a:t>
            </a:r>
            <a:r>
              <a:rPr sz="1600" spc="-30" dirty="0">
                <a:solidFill>
                  <a:srgbClr val="0079A8"/>
                </a:solidFill>
                <a:latin typeface="Arial"/>
                <a:cs typeface="Arial"/>
              </a:rPr>
              <a:t> </a:t>
            </a:r>
            <a:r>
              <a:rPr sz="1600" spc="-5" dirty="0">
                <a:solidFill>
                  <a:srgbClr val="0079A8"/>
                </a:solidFill>
                <a:latin typeface="Arial"/>
                <a:cs typeface="Arial"/>
              </a:rPr>
              <a:t>Reviewer</a:t>
            </a:r>
            <a:endParaRPr sz="1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4</a:t>
            </a:fld>
            <a:endParaRPr spc="-5" dirty="0"/>
          </a:p>
        </p:txBody>
      </p:sp>
      <p:pic>
        <p:nvPicPr>
          <p:cNvPr id="14" name="Picture 13">
            <a:extLst>
              <a:ext uri="{FF2B5EF4-FFF2-40B4-BE49-F238E27FC236}">
                <a16:creationId xmlns:a16="http://schemas.microsoft.com/office/drawing/2014/main" id="{60C236C4-CBF5-75F4-C3E5-AD899FE87F12}"/>
              </a:ext>
            </a:extLst>
          </p:cNvPr>
          <p:cNvPicPr>
            <a:picLocks noChangeAspect="1"/>
          </p:cNvPicPr>
          <p:nvPr/>
        </p:nvPicPr>
        <p:blipFill>
          <a:blip r:embed="rId2"/>
          <a:stretch>
            <a:fillRect/>
          </a:stretch>
        </p:blipFill>
        <p:spPr>
          <a:xfrm>
            <a:off x="6600128" y="1295400"/>
            <a:ext cx="5139813" cy="1752209"/>
          </a:xfrm>
          <a:prstGeom prst="rect">
            <a:avLst/>
          </a:prstGeom>
        </p:spPr>
      </p:pic>
      <p:pic>
        <p:nvPicPr>
          <p:cNvPr id="9" name="Picture 8">
            <a:extLst>
              <a:ext uri="{FF2B5EF4-FFF2-40B4-BE49-F238E27FC236}">
                <a16:creationId xmlns:a16="http://schemas.microsoft.com/office/drawing/2014/main" id="{8FBB2340-F3EC-1BE5-EB5A-D1340C18FBC1}"/>
              </a:ext>
            </a:extLst>
          </p:cNvPr>
          <p:cNvPicPr>
            <a:picLocks noChangeAspect="1"/>
          </p:cNvPicPr>
          <p:nvPr/>
        </p:nvPicPr>
        <p:blipFill>
          <a:blip r:embed="rId3"/>
          <a:stretch>
            <a:fillRect/>
          </a:stretch>
        </p:blipFill>
        <p:spPr>
          <a:xfrm>
            <a:off x="103487" y="1295400"/>
            <a:ext cx="5551886" cy="5028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89442" y="889253"/>
            <a:ext cx="396240" cy="5436235"/>
          </a:xfrm>
          <a:custGeom>
            <a:avLst/>
            <a:gdLst/>
            <a:ahLst/>
            <a:cxnLst/>
            <a:rect l="l" t="t" r="r" b="b"/>
            <a:pathLst>
              <a:path w="396240" h="5436235">
                <a:moveTo>
                  <a:pt x="0" y="0"/>
                </a:moveTo>
                <a:lnTo>
                  <a:pt x="45444" y="6292"/>
                </a:lnTo>
                <a:lnTo>
                  <a:pt x="87152" y="24215"/>
                </a:lnTo>
                <a:lnTo>
                  <a:pt x="123937" y="52334"/>
                </a:lnTo>
                <a:lnTo>
                  <a:pt x="154612" y="89218"/>
                </a:lnTo>
                <a:lnTo>
                  <a:pt x="177992" y="133433"/>
                </a:lnTo>
                <a:lnTo>
                  <a:pt x="192890" y="183546"/>
                </a:lnTo>
                <a:lnTo>
                  <a:pt x="198119" y="238125"/>
                </a:lnTo>
                <a:lnTo>
                  <a:pt x="198119" y="2482469"/>
                </a:lnTo>
                <a:lnTo>
                  <a:pt x="203349" y="2537047"/>
                </a:lnTo>
                <a:lnTo>
                  <a:pt x="218247" y="2587160"/>
                </a:lnTo>
                <a:lnTo>
                  <a:pt x="241627" y="2631375"/>
                </a:lnTo>
                <a:lnTo>
                  <a:pt x="272302" y="2668259"/>
                </a:lnTo>
                <a:lnTo>
                  <a:pt x="309087" y="2696378"/>
                </a:lnTo>
                <a:lnTo>
                  <a:pt x="350795" y="2714301"/>
                </a:lnTo>
                <a:lnTo>
                  <a:pt x="396239" y="2720594"/>
                </a:lnTo>
                <a:lnTo>
                  <a:pt x="350795" y="2726886"/>
                </a:lnTo>
                <a:lnTo>
                  <a:pt x="309087" y="2744809"/>
                </a:lnTo>
                <a:lnTo>
                  <a:pt x="272302" y="2772928"/>
                </a:lnTo>
                <a:lnTo>
                  <a:pt x="241627" y="2809812"/>
                </a:lnTo>
                <a:lnTo>
                  <a:pt x="218247" y="2854027"/>
                </a:lnTo>
                <a:lnTo>
                  <a:pt x="203349" y="2904140"/>
                </a:lnTo>
                <a:lnTo>
                  <a:pt x="198119" y="2958719"/>
                </a:lnTo>
                <a:lnTo>
                  <a:pt x="198119" y="5197932"/>
                </a:lnTo>
                <a:lnTo>
                  <a:pt x="192890" y="5252545"/>
                </a:lnTo>
                <a:lnTo>
                  <a:pt x="177992" y="5302678"/>
                </a:lnTo>
                <a:lnTo>
                  <a:pt x="154612" y="5346901"/>
                </a:lnTo>
                <a:lnTo>
                  <a:pt x="123937" y="5383785"/>
                </a:lnTo>
                <a:lnTo>
                  <a:pt x="87152" y="5411900"/>
                </a:lnTo>
                <a:lnTo>
                  <a:pt x="45444" y="5429817"/>
                </a:lnTo>
                <a:lnTo>
                  <a:pt x="0" y="5436108"/>
                </a:lnTo>
              </a:path>
            </a:pathLst>
          </a:custGeom>
          <a:ln w="19811">
            <a:solidFill>
              <a:srgbClr val="CA2C2F"/>
            </a:solidFill>
          </a:ln>
        </p:spPr>
        <p:txBody>
          <a:bodyPr wrap="square" lIns="0" tIns="0" rIns="0" bIns="0" rtlCol="0"/>
          <a:lstStyle/>
          <a:p>
            <a:endParaRPr/>
          </a:p>
        </p:txBody>
      </p:sp>
      <p:sp>
        <p:nvSpPr>
          <p:cNvPr id="3" name="object 3"/>
          <p:cNvSpPr txBox="1"/>
          <p:nvPr/>
        </p:nvSpPr>
        <p:spPr>
          <a:xfrm>
            <a:off x="8946642" y="2940557"/>
            <a:ext cx="2133600" cy="1323340"/>
          </a:xfrm>
          <a:prstGeom prst="rect">
            <a:avLst/>
          </a:prstGeom>
          <a:ln w="19811">
            <a:solidFill>
              <a:srgbClr val="CA2C2F"/>
            </a:solidFill>
          </a:ln>
        </p:spPr>
        <p:txBody>
          <a:bodyPr vert="horz" wrap="square" lIns="0" tIns="40640" rIns="0" bIns="0" rtlCol="0">
            <a:spAutoFit/>
          </a:bodyPr>
          <a:lstStyle/>
          <a:p>
            <a:pPr marL="168275" marR="162560" indent="1905" algn="ctr">
              <a:lnSpc>
                <a:spcPct val="100000"/>
              </a:lnSpc>
              <a:spcBef>
                <a:spcPts val="320"/>
              </a:spcBef>
            </a:pPr>
            <a:r>
              <a:rPr sz="1600" spc="-95" dirty="0">
                <a:solidFill>
                  <a:srgbClr val="972023"/>
                </a:solidFill>
                <a:latin typeface="Arial"/>
                <a:cs typeface="Arial"/>
              </a:rPr>
              <a:t>To </a:t>
            </a:r>
            <a:r>
              <a:rPr sz="1600" spc="-5" dirty="0">
                <a:solidFill>
                  <a:srgbClr val="972023"/>
                </a:solidFill>
                <a:latin typeface="Arial"/>
                <a:cs typeface="Arial"/>
              </a:rPr>
              <a:t>be completed by  Supplier </a:t>
            </a:r>
            <a:r>
              <a:rPr sz="1600" b="1" spc="-5" dirty="0">
                <a:solidFill>
                  <a:srgbClr val="972023"/>
                </a:solidFill>
                <a:latin typeface="Arial"/>
                <a:cs typeface="Arial"/>
              </a:rPr>
              <a:t>if </a:t>
            </a:r>
            <a:r>
              <a:rPr sz="1600" spc="-5" dirty="0">
                <a:solidFill>
                  <a:srgbClr val="972023"/>
                </a:solidFill>
                <a:latin typeface="Arial"/>
                <a:cs typeface="Arial"/>
              </a:rPr>
              <a:t>one </a:t>
            </a:r>
            <a:r>
              <a:rPr sz="1600" spc="-45" dirty="0">
                <a:solidFill>
                  <a:srgbClr val="972023"/>
                </a:solidFill>
                <a:latin typeface="Arial"/>
                <a:cs typeface="Arial"/>
              </a:rPr>
              <a:t>ATS  </a:t>
            </a:r>
            <a:r>
              <a:rPr sz="1600" spc="-5" dirty="0">
                <a:solidFill>
                  <a:srgbClr val="972023"/>
                </a:solidFill>
                <a:latin typeface="Arial"/>
                <a:cs typeface="Arial"/>
              </a:rPr>
              <a:t>Form is used for  multiple PO lines  from one single</a:t>
            </a:r>
            <a:r>
              <a:rPr sz="1600" spc="-40" dirty="0">
                <a:solidFill>
                  <a:srgbClr val="972023"/>
                </a:solidFill>
                <a:latin typeface="Arial"/>
                <a:cs typeface="Arial"/>
              </a:rPr>
              <a:t> </a:t>
            </a:r>
            <a:r>
              <a:rPr sz="1600" spc="-5" dirty="0">
                <a:solidFill>
                  <a:srgbClr val="972023"/>
                </a:solidFill>
                <a:latin typeface="Arial"/>
                <a:cs typeface="Arial"/>
              </a:rPr>
              <a:t>PO.</a:t>
            </a:r>
            <a:endParaRPr sz="1600">
              <a:latin typeface="Arial"/>
              <a:cs typeface="Arial"/>
            </a:endParaRPr>
          </a:p>
        </p:txBody>
      </p:sp>
      <p:sp>
        <p:nvSpPr>
          <p:cNvPr id="4" name="object 4"/>
          <p:cNvSpPr txBox="1">
            <a:spLocks noGrp="1"/>
          </p:cNvSpPr>
          <p:nvPr>
            <p:ph type="title"/>
          </p:nvPr>
        </p:nvSpPr>
        <p:spPr>
          <a:xfrm>
            <a:off x="526795" y="168909"/>
            <a:ext cx="3582035" cy="513715"/>
          </a:xfrm>
          <a:prstGeom prst="rect">
            <a:avLst/>
          </a:prstGeom>
        </p:spPr>
        <p:txBody>
          <a:bodyPr vert="horz" wrap="square" lIns="0" tIns="12700" rIns="0" bIns="0" rtlCol="0">
            <a:spAutoFit/>
          </a:bodyPr>
          <a:lstStyle/>
          <a:p>
            <a:pPr marL="12700">
              <a:lnSpc>
                <a:spcPct val="100000"/>
              </a:lnSpc>
              <a:spcBef>
                <a:spcPts val="100"/>
              </a:spcBef>
            </a:pPr>
            <a:r>
              <a:rPr spc="-80" dirty="0"/>
              <a:t>ATS </a:t>
            </a:r>
            <a:r>
              <a:rPr spc="-5" dirty="0"/>
              <a:t>Form </a:t>
            </a:r>
            <a:r>
              <a:rPr dirty="0"/>
              <a:t>– </a:t>
            </a:r>
            <a:r>
              <a:rPr spc="-5" dirty="0"/>
              <a:t>Page</a:t>
            </a:r>
            <a:r>
              <a:rPr spc="-30" dirty="0"/>
              <a:t> </a:t>
            </a:r>
            <a:r>
              <a:rPr dirty="0"/>
              <a:t>2</a:t>
            </a: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5</a:t>
            </a:fld>
            <a:endParaRPr spc="-5" dirty="0"/>
          </a:p>
        </p:txBody>
      </p:sp>
      <p:pic>
        <p:nvPicPr>
          <p:cNvPr id="8" name="Picture 7">
            <a:extLst>
              <a:ext uri="{FF2B5EF4-FFF2-40B4-BE49-F238E27FC236}">
                <a16:creationId xmlns:a16="http://schemas.microsoft.com/office/drawing/2014/main" id="{17A17D24-8BFD-0728-49B8-43421EB46E4B}"/>
              </a:ext>
            </a:extLst>
          </p:cNvPr>
          <p:cNvPicPr>
            <a:picLocks noChangeAspect="1"/>
          </p:cNvPicPr>
          <p:nvPr/>
        </p:nvPicPr>
        <p:blipFill>
          <a:blip r:embed="rId2"/>
          <a:stretch>
            <a:fillRect/>
          </a:stretch>
        </p:blipFill>
        <p:spPr>
          <a:xfrm>
            <a:off x="813598" y="889253"/>
            <a:ext cx="7675844" cy="54934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DCFB0E-3EB0-D2A1-59D6-A5DD71D8FB72}"/>
              </a:ext>
            </a:extLst>
          </p:cNvPr>
          <p:cNvPicPr>
            <a:picLocks noChangeAspect="1"/>
          </p:cNvPicPr>
          <p:nvPr/>
        </p:nvPicPr>
        <p:blipFill>
          <a:blip r:embed="rId2"/>
          <a:stretch>
            <a:fillRect/>
          </a:stretch>
        </p:blipFill>
        <p:spPr>
          <a:xfrm>
            <a:off x="526795" y="3509836"/>
            <a:ext cx="5848350" cy="2638425"/>
          </a:xfrm>
          <a:prstGeom prst="rect">
            <a:avLst/>
          </a:prstGeom>
        </p:spPr>
      </p:pic>
      <p:pic>
        <p:nvPicPr>
          <p:cNvPr id="13" name="Picture 12">
            <a:extLst>
              <a:ext uri="{FF2B5EF4-FFF2-40B4-BE49-F238E27FC236}">
                <a16:creationId xmlns:a16="http://schemas.microsoft.com/office/drawing/2014/main" id="{AAE37748-92D7-38AE-71F4-C68EDA0A78BD}"/>
              </a:ext>
            </a:extLst>
          </p:cNvPr>
          <p:cNvPicPr>
            <a:picLocks noChangeAspect="1"/>
          </p:cNvPicPr>
          <p:nvPr/>
        </p:nvPicPr>
        <p:blipFill>
          <a:blip r:embed="rId3"/>
          <a:stretch>
            <a:fillRect/>
          </a:stretch>
        </p:blipFill>
        <p:spPr>
          <a:xfrm>
            <a:off x="526795" y="819150"/>
            <a:ext cx="5829300" cy="2609850"/>
          </a:xfrm>
          <a:prstGeom prst="rect">
            <a:avLst/>
          </a:prstGeom>
        </p:spPr>
      </p:pic>
      <p:sp>
        <p:nvSpPr>
          <p:cNvPr id="4" name="object 4"/>
          <p:cNvSpPr txBox="1"/>
          <p:nvPr/>
        </p:nvSpPr>
        <p:spPr>
          <a:xfrm>
            <a:off x="6733793" y="838961"/>
            <a:ext cx="4575175" cy="585470"/>
          </a:xfrm>
          <a:prstGeom prst="rect">
            <a:avLst/>
          </a:prstGeom>
          <a:ln w="19811">
            <a:solidFill>
              <a:srgbClr val="CA2C2F"/>
            </a:solidFill>
          </a:ln>
        </p:spPr>
        <p:txBody>
          <a:bodyPr vert="horz" wrap="square" lIns="0" tIns="36830" rIns="0" bIns="0" rtlCol="0">
            <a:spAutoFit/>
          </a:bodyPr>
          <a:lstStyle/>
          <a:p>
            <a:pPr marL="328930" indent="-238125">
              <a:lnSpc>
                <a:spcPct val="100000"/>
              </a:lnSpc>
              <a:spcBef>
                <a:spcPts val="290"/>
              </a:spcBef>
              <a:buFont typeface="Wingdings 2"/>
              <a:buChar char=""/>
              <a:tabLst>
                <a:tab pos="329565" algn="l"/>
              </a:tabLst>
            </a:pPr>
            <a:r>
              <a:rPr sz="1600" spc="-5" dirty="0">
                <a:solidFill>
                  <a:srgbClr val="972023"/>
                </a:solidFill>
                <a:latin typeface="Arial"/>
                <a:cs typeface="Arial"/>
              </a:rPr>
              <a:t>Do </a:t>
            </a:r>
            <a:r>
              <a:rPr sz="1600" b="1" spc="-10" dirty="0">
                <a:solidFill>
                  <a:srgbClr val="972023"/>
                </a:solidFill>
                <a:latin typeface="Arial"/>
                <a:cs typeface="Arial"/>
              </a:rPr>
              <a:t>not </a:t>
            </a:r>
            <a:r>
              <a:rPr sz="1600" spc="-5" dirty="0">
                <a:solidFill>
                  <a:srgbClr val="972023"/>
                </a:solidFill>
                <a:latin typeface="Arial"/>
                <a:cs typeface="Arial"/>
              </a:rPr>
              <a:t>tick if the </a:t>
            </a:r>
            <a:r>
              <a:rPr sz="1600" spc="-45" dirty="0">
                <a:solidFill>
                  <a:srgbClr val="972023"/>
                </a:solidFill>
                <a:latin typeface="Arial"/>
                <a:cs typeface="Arial"/>
              </a:rPr>
              <a:t>ATS </a:t>
            </a:r>
            <a:r>
              <a:rPr sz="1600" spc="-5" dirty="0">
                <a:solidFill>
                  <a:srgbClr val="972023"/>
                </a:solidFill>
                <a:latin typeface="Arial"/>
                <a:cs typeface="Arial"/>
              </a:rPr>
              <a:t>is </a:t>
            </a:r>
            <a:r>
              <a:rPr sz="1600" u="heavy" spc="-5" dirty="0">
                <a:solidFill>
                  <a:srgbClr val="972023"/>
                </a:solidFill>
                <a:uFill>
                  <a:solidFill>
                    <a:srgbClr val="972023"/>
                  </a:solidFill>
                </a:uFill>
                <a:latin typeface="Arial"/>
                <a:cs typeface="Arial"/>
              </a:rPr>
              <a:t>new</a:t>
            </a:r>
            <a:r>
              <a:rPr sz="1600" spc="5" dirty="0">
                <a:solidFill>
                  <a:srgbClr val="972023"/>
                </a:solidFill>
                <a:latin typeface="Arial"/>
                <a:cs typeface="Arial"/>
              </a:rPr>
              <a:t> </a:t>
            </a:r>
            <a:r>
              <a:rPr sz="1600" spc="-5" dirty="0">
                <a:solidFill>
                  <a:srgbClr val="972023"/>
                </a:solidFill>
                <a:latin typeface="Arial"/>
                <a:cs typeface="Arial"/>
              </a:rPr>
              <a:t>submission.</a:t>
            </a:r>
            <a:endParaRPr sz="1600">
              <a:latin typeface="Arial"/>
              <a:cs typeface="Arial"/>
            </a:endParaRPr>
          </a:p>
          <a:p>
            <a:pPr marL="328930" indent="-238125">
              <a:lnSpc>
                <a:spcPct val="100000"/>
              </a:lnSpc>
              <a:buFont typeface="Wingdings 2"/>
              <a:buChar char="❒"/>
              <a:tabLst>
                <a:tab pos="329565" algn="l"/>
              </a:tabLst>
            </a:pPr>
            <a:r>
              <a:rPr sz="1600" spc="-5" dirty="0">
                <a:solidFill>
                  <a:srgbClr val="972023"/>
                </a:solidFill>
                <a:latin typeface="Arial"/>
                <a:cs typeface="Arial"/>
              </a:rPr>
              <a:t>Only tick if revised documents are</a:t>
            </a:r>
            <a:r>
              <a:rPr sz="1600" spc="50" dirty="0">
                <a:solidFill>
                  <a:srgbClr val="972023"/>
                </a:solidFill>
                <a:latin typeface="Arial"/>
                <a:cs typeface="Arial"/>
              </a:rPr>
              <a:t> </a:t>
            </a:r>
            <a:r>
              <a:rPr sz="1600" spc="-5" dirty="0">
                <a:solidFill>
                  <a:srgbClr val="972023"/>
                </a:solidFill>
                <a:latin typeface="Arial"/>
                <a:cs typeface="Arial"/>
              </a:rPr>
              <a:t>submitted.</a:t>
            </a:r>
            <a:endParaRPr sz="1600">
              <a:latin typeface="Arial"/>
              <a:cs typeface="Arial"/>
            </a:endParaRPr>
          </a:p>
        </p:txBody>
      </p:sp>
      <p:sp>
        <p:nvSpPr>
          <p:cNvPr id="5" name="object 5"/>
          <p:cNvSpPr txBox="1"/>
          <p:nvPr/>
        </p:nvSpPr>
        <p:spPr>
          <a:xfrm>
            <a:off x="6733793" y="4572761"/>
            <a:ext cx="4117975" cy="338455"/>
          </a:xfrm>
          <a:prstGeom prst="rect">
            <a:avLst/>
          </a:prstGeom>
          <a:ln w="19811">
            <a:solidFill>
              <a:srgbClr val="CA2C2F"/>
            </a:solidFill>
          </a:ln>
        </p:spPr>
        <p:txBody>
          <a:bodyPr vert="horz" wrap="square" lIns="0" tIns="41275" rIns="0" bIns="0" rtlCol="0">
            <a:spAutoFit/>
          </a:bodyPr>
          <a:lstStyle/>
          <a:p>
            <a:pPr marL="90805">
              <a:lnSpc>
                <a:spcPct val="100000"/>
              </a:lnSpc>
              <a:spcBef>
                <a:spcPts val="325"/>
              </a:spcBef>
            </a:pPr>
            <a:r>
              <a:rPr sz="1600" spc="-5" dirty="0">
                <a:solidFill>
                  <a:srgbClr val="972023"/>
                </a:solidFill>
                <a:latin typeface="Arial"/>
                <a:cs typeface="Arial"/>
              </a:rPr>
              <a:t>The date </a:t>
            </a:r>
            <a:r>
              <a:rPr sz="1600" spc="-45" dirty="0">
                <a:solidFill>
                  <a:srgbClr val="972023"/>
                </a:solidFill>
                <a:latin typeface="Arial"/>
                <a:cs typeface="Arial"/>
              </a:rPr>
              <a:t>ATS </a:t>
            </a:r>
            <a:r>
              <a:rPr sz="1600" spc="-5" dirty="0">
                <a:solidFill>
                  <a:srgbClr val="972023"/>
                </a:solidFill>
                <a:latin typeface="Arial"/>
                <a:cs typeface="Arial"/>
              </a:rPr>
              <a:t>is submitted to</a:t>
            </a:r>
            <a:r>
              <a:rPr sz="1600" spc="-50" dirty="0">
                <a:solidFill>
                  <a:srgbClr val="972023"/>
                </a:solidFill>
                <a:latin typeface="Arial"/>
                <a:cs typeface="Arial"/>
              </a:rPr>
              <a:t> </a:t>
            </a:r>
            <a:r>
              <a:rPr sz="1600" spc="-20" dirty="0">
                <a:solidFill>
                  <a:srgbClr val="972023"/>
                </a:solidFill>
                <a:latin typeface="Arial"/>
                <a:cs typeface="Arial"/>
              </a:rPr>
              <a:t>TechnipFMC.</a:t>
            </a:r>
            <a:endParaRPr sz="1600">
              <a:latin typeface="Arial"/>
              <a:cs typeface="Arial"/>
            </a:endParaRPr>
          </a:p>
        </p:txBody>
      </p:sp>
      <p:sp>
        <p:nvSpPr>
          <p:cNvPr id="6" name="object 6"/>
          <p:cNvSpPr txBox="1"/>
          <p:nvPr/>
        </p:nvSpPr>
        <p:spPr>
          <a:xfrm>
            <a:off x="6733793" y="3778758"/>
            <a:ext cx="4575175" cy="585470"/>
          </a:xfrm>
          <a:prstGeom prst="rect">
            <a:avLst/>
          </a:prstGeom>
          <a:ln w="19811">
            <a:solidFill>
              <a:srgbClr val="CA2C2F"/>
            </a:solidFill>
          </a:ln>
        </p:spPr>
        <p:txBody>
          <a:bodyPr vert="horz" wrap="square" lIns="0" tIns="40640" rIns="0" bIns="0" rtlCol="0">
            <a:spAutoFit/>
          </a:bodyPr>
          <a:lstStyle/>
          <a:p>
            <a:pPr marL="90805" marR="303530">
              <a:lnSpc>
                <a:spcPct val="100000"/>
              </a:lnSpc>
              <a:spcBef>
                <a:spcPts val="320"/>
              </a:spcBef>
            </a:pPr>
            <a:r>
              <a:rPr sz="1600" spc="-45" dirty="0">
                <a:solidFill>
                  <a:srgbClr val="972023"/>
                </a:solidFill>
                <a:latin typeface="Arial"/>
                <a:cs typeface="Arial"/>
              </a:rPr>
              <a:t>Your </a:t>
            </a:r>
            <a:r>
              <a:rPr sz="1600" spc="-5" dirty="0">
                <a:solidFill>
                  <a:srgbClr val="972023"/>
                </a:solidFill>
                <a:latin typeface="Arial"/>
                <a:cs typeface="Arial"/>
              </a:rPr>
              <a:t>company name as stated on the PO from  </a:t>
            </a:r>
            <a:r>
              <a:rPr sz="1600" spc="-20" dirty="0">
                <a:solidFill>
                  <a:srgbClr val="972023"/>
                </a:solidFill>
                <a:latin typeface="Arial"/>
                <a:cs typeface="Arial"/>
              </a:rPr>
              <a:t>TechnipFMC.</a:t>
            </a:r>
            <a:endParaRPr sz="1600">
              <a:latin typeface="Arial"/>
              <a:cs typeface="Arial"/>
            </a:endParaRPr>
          </a:p>
        </p:txBody>
      </p:sp>
      <p:sp>
        <p:nvSpPr>
          <p:cNvPr id="7" name="object 7"/>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
        <p:nvSpPr>
          <p:cNvPr id="8" name="object 8"/>
          <p:cNvSpPr/>
          <p:nvPr/>
        </p:nvSpPr>
        <p:spPr>
          <a:xfrm>
            <a:off x="2695194" y="851661"/>
            <a:ext cx="4038600" cy="127000"/>
          </a:xfrm>
          <a:custGeom>
            <a:avLst/>
            <a:gdLst/>
            <a:ahLst/>
            <a:cxnLst/>
            <a:rect l="l" t="t" r="r" b="b"/>
            <a:pathLst>
              <a:path w="4038600" h="127000">
                <a:moveTo>
                  <a:pt x="76200" y="0"/>
                </a:moveTo>
                <a:lnTo>
                  <a:pt x="0" y="63500"/>
                </a:lnTo>
                <a:lnTo>
                  <a:pt x="76200" y="127000"/>
                </a:lnTo>
                <a:lnTo>
                  <a:pt x="76200" y="73405"/>
                </a:lnTo>
                <a:lnTo>
                  <a:pt x="63500" y="73405"/>
                </a:lnTo>
                <a:lnTo>
                  <a:pt x="63500" y="53593"/>
                </a:lnTo>
                <a:lnTo>
                  <a:pt x="76200" y="53593"/>
                </a:lnTo>
                <a:lnTo>
                  <a:pt x="76200" y="0"/>
                </a:lnTo>
                <a:close/>
              </a:path>
              <a:path w="4038600" h="127000">
                <a:moveTo>
                  <a:pt x="76200" y="53593"/>
                </a:moveTo>
                <a:lnTo>
                  <a:pt x="63500" y="53593"/>
                </a:lnTo>
                <a:lnTo>
                  <a:pt x="63500" y="73405"/>
                </a:lnTo>
                <a:lnTo>
                  <a:pt x="76200" y="73405"/>
                </a:lnTo>
                <a:lnTo>
                  <a:pt x="76200" y="53593"/>
                </a:lnTo>
                <a:close/>
              </a:path>
              <a:path w="4038600" h="127000">
                <a:moveTo>
                  <a:pt x="4038600" y="53593"/>
                </a:moveTo>
                <a:lnTo>
                  <a:pt x="76200" y="53593"/>
                </a:lnTo>
                <a:lnTo>
                  <a:pt x="76200" y="73405"/>
                </a:lnTo>
                <a:lnTo>
                  <a:pt x="4038600" y="73405"/>
                </a:lnTo>
                <a:lnTo>
                  <a:pt x="4038600" y="53593"/>
                </a:lnTo>
                <a:close/>
              </a:path>
            </a:pathLst>
          </a:custGeom>
          <a:solidFill>
            <a:srgbClr val="CA2C2F"/>
          </a:solidFill>
        </p:spPr>
        <p:txBody>
          <a:bodyPr wrap="square" lIns="0" tIns="0" rIns="0" bIns="0" rtlCol="0"/>
          <a:lstStyle/>
          <a:p>
            <a:endParaRPr/>
          </a:p>
        </p:txBody>
      </p:sp>
      <p:sp>
        <p:nvSpPr>
          <p:cNvPr id="9" name="object 9"/>
          <p:cNvSpPr/>
          <p:nvPr/>
        </p:nvSpPr>
        <p:spPr>
          <a:xfrm>
            <a:off x="4075303" y="4139310"/>
            <a:ext cx="2658490" cy="585470"/>
          </a:xfrm>
          <a:custGeom>
            <a:avLst/>
            <a:gdLst/>
            <a:ahLst/>
            <a:cxnLst/>
            <a:rect l="l" t="t" r="r" b="b"/>
            <a:pathLst>
              <a:path w="1750059" h="586739">
                <a:moveTo>
                  <a:pt x="864997" y="63500"/>
                </a:moveTo>
                <a:lnTo>
                  <a:pt x="864997" y="586358"/>
                </a:lnTo>
                <a:lnTo>
                  <a:pt x="1749679" y="586358"/>
                </a:lnTo>
                <a:lnTo>
                  <a:pt x="1749679" y="576452"/>
                </a:lnTo>
                <a:lnTo>
                  <a:pt x="884809" y="576452"/>
                </a:lnTo>
                <a:lnTo>
                  <a:pt x="874903" y="566546"/>
                </a:lnTo>
                <a:lnTo>
                  <a:pt x="884809" y="566546"/>
                </a:lnTo>
                <a:lnTo>
                  <a:pt x="884809" y="73406"/>
                </a:lnTo>
                <a:lnTo>
                  <a:pt x="874903" y="73406"/>
                </a:lnTo>
                <a:lnTo>
                  <a:pt x="864997" y="63500"/>
                </a:lnTo>
                <a:close/>
              </a:path>
              <a:path w="1750059" h="586739">
                <a:moveTo>
                  <a:pt x="884809" y="566546"/>
                </a:moveTo>
                <a:lnTo>
                  <a:pt x="874903" y="566546"/>
                </a:lnTo>
                <a:lnTo>
                  <a:pt x="884809" y="576452"/>
                </a:lnTo>
                <a:lnTo>
                  <a:pt x="884809" y="566546"/>
                </a:lnTo>
                <a:close/>
              </a:path>
              <a:path w="1750059" h="586739">
                <a:moveTo>
                  <a:pt x="1749679" y="566546"/>
                </a:moveTo>
                <a:lnTo>
                  <a:pt x="884809" y="566546"/>
                </a:lnTo>
                <a:lnTo>
                  <a:pt x="884809" y="576452"/>
                </a:lnTo>
                <a:lnTo>
                  <a:pt x="1749679" y="576452"/>
                </a:lnTo>
                <a:lnTo>
                  <a:pt x="1749679" y="566546"/>
                </a:lnTo>
                <a:close/>
              </a:path>
              <a:path w="1750059" h="586739">
                <a:moveTo>
                  <a:pt x="76200" y="0"/>
                </a:moveTo>
                <a:lnTo>
                  <a:pt x="0" y="63500"/>
                </a:lnTo>
                <a:lnTo>
                  <a:pt x="76200" y="127000"/>
                </a:lnTo>
                <a:lnTo>
                  <a:pt x="76200" y="73406"/>
                </a:lnTo>
                <a:lnTo>
                  <a:pt x="63500" y="73406"/>
                </a:lnTo>
                <a:lnTo>
                  <a:pt x="63500" y="53593"/>
                </a:lnTo>
                <a:lnTo>
                  <a:pt x="76200" y="53593"/>
                </a:lnTo>
                <a:lnTo>
                  <a:pt x="76200" y="0"/>
                </a:lnTo>
                <a:close/>
              </a:path>
              <a:path w="1750059" h="586739">
                <a:moveTo>
                  <a:pt x="76200" y="53593"/>
                </a:moveTo>
                <a:lnTo>
                  <a:pt x="63500" y="53593"/>
                </a:lnTo>
                <a:lnTo>
                  <a:pt x="63500" y="73406"/>
                </a:lnTo>
                <a:lnTo>
                  <a:pt x="76200" y="73406"/>
                </a:lnTo>
                <a:lnTo>
                  <a:pt x="76200" y="53593"/>
                </a:lnTo>
                <a:close/>
              </a:path>
              <a:path w="1750059" h="586739">
                <a:moveTo>
                  <a:pt x="884809" y="53593"/>
                </a:moveTo>
                <a:lnTo>
                  <a:pt x="76200" y="53593"/>
                </a:lnTo>
                <a:lnTo>
                  <a:pt x="76200" y="73406"/>
                </a:lnTo>
                <a:lnTo>
                  <a:pt x="864997" y="73406"/>
                </a:lnTo>
                <a:lnTo>
                  <a:pt x="864997" y="63500"/>
                </a:lnTo>
                <a:lnTo>
                  <a:pt x="884809" y="63500"/>
                </a:lnTo>
                <a:lnTo>
                  <a:pt x="884809" y="53593"/>
                </a:lnTo>
                <a:close/>
              </a:path>
              <a:path w="1750059" h="586739">
                <a:moveTo>
                  <a:pt x="884809" y="63500"/>
                </a:moveTo>
                <a:lnTo>
                  <a:pt x="864997" y="63500"/>
                </a:lnTo>
                <a:lnTo>
                  <a:pt x="874903" y="73406"/>
                </a:lnTo>
                <a:lnTo>
                  <a:pt x="884809" y="73406"/>
                </a:lnTo>
                <a:lnTo>
                  <a:pt x="884809" y="63500"/>
                </a:lnTo>
                <a:close/>
              </a:path>
            </a:pathLst>
          </a:custGeom>
          <a:solidFill>
            <a:srgbClr val="CA2C2F"/>
          </a:solidFill>
        </p:spPr>
        <p:txBody>
          <a:bodyPr wrap="square" lIns="0" tIns="0" rIns="0" bIns="0" rtlCol="0"/>
          <a:lstStyle/>
          <a:p>
            <a:endParaRPr/>
          </a:p>
        </p:txBody>
      </p:sp>
      <p:sp>
        <p:nvSpPr>
          <p:cNvPr id="10" name="object 10"/>
          <p:cNvSpPr/>
          <p:nvPr/>
        </p:nvSpPr>
        <p:spPr>
          <a:xfrm>
            <a:off x="1416558" y="4061459"/>
            <a:ext cx="5317490" cy="231140"/>
          </a:xfrm>
          <a:custGeom>
            <a:avLst/>
            <a:gdLst/>
            <a:ahLst/>
            <a:cxnLst/>
            <a:rect l="l" t="t" r="r" b="b"/>
            <a:pathLst>
              <a:path w="5317490" h="231139">
                <a:moveTo>
                  <a:pt x="76200" y="104139"/>
                </a:moveTo>
                <a:lnTo>
                  <a:pt x="0" y="167639"/>
                </a:lnTo>
                <a:lnTo>
                  <a:pt x="76200" y="231139"/>
                </a:lnTo>
                <a:lnTo>
                  <a:pt x="76200" y="177545"/>
                </a:lnTo>
                <a:lnTo>
                  <a:pt x="63500" y="177545"/>
                </a:lnTo>
                <a:lnTo>
                  <a:pt x="63500" y="157733"/>
                </a:lnTo>
                <a:lnTo>
                  <a:pt x="76200" y="157733"/>
                </a:lnTo>
                <a:lnTo>
                  <a:pt x="76200" y="104139"/>
                </a:lnTo>
                <a:close/>
              </a:path>
              <a:path w="5317490" h="231139">
                <a:moveTo>
                  <a:pt x="76200" y="157733"/>
                </a:moveTo>
                <a:lnTo>
                  <a:pt x="63500" y="157733"/>
                </a:lnTo>
                <a:lnTo>
                  <a:pt x="63500" y="177545"/>
                </a:lnTo>
                <a:lnTo>
                  <a:pt x="76200" y="177545"/>
                </a:lnTo>
                <a:lnTo>
                  <a:pt x="76200" y="157733"/>
                </a:lnTo>
                <a:close/>
              </a:path>
              <a:path w="5317490" h="231139">
                <a:moveTo>
                  <a:pt x="2096134" y="157733"/>
                </a:moveTo>
                <a:lnTo>
                  <a:pt x="76200" y="157733"/>
                </a:lnTo>
                <a:lnTo>
                  <a:pt x="76200" y="177545"/>
                </a:lnTo>
                <a:lnTo>
                  <a:pt x="2115946" y="177545"/>
                </a:lnTo>
                <a:lnTo>
                  <a:pt x="2115946" y="167639"/>
                </a:lnTo>
                <a:lnTo>
                  <a:pt x="2096134" y="167639"/>
                </a:lnTo>
                <a:lnTo>
                  <a:pt x="2096134" y="157733"/>
                </a:lnTo>
                <a:close/>
              </a:path>
              <a:path w="5317490" h="231139">
                <a:moveTo>
                  <a:pt x="5317109" y="0"/>
                </a:moveTo>
                <a:lnTo>
                  <a:pt x="2096134" y="0"/>
                </a:lnTo>
                <a:lnTo>
                  <a:pt x="2096134" y="167639"/>
                </a:lnTo>
                <a:lnTo>
                  <a:pt x="2106041" y="157733"/>
                </a:lnTo>
                <a:lnTo>
                  <a:pt x="2115946" y="157733"/>
                </a:lnTo>
                <a:lnTo>
                  <a:pt x="2115946" y="19812"/>
                </a:lnTo>
                <a:lnTo>
                  <a:pt x="2106041" y="19812"/>
                </a:lnTo>
                <a:lnTo>
                  <a:pt x="2115946" y="9906"/>
                </a:lnTo>
                <a:lnTo>
                  <a:pt x="5317109" y="9906"/>
                </a:lnTo>
                <a:lnTo>
                  <a:pt x="5317109" y="0"/>
                </a:lnTo>
                <a:close/>
              </a:path>
              <a:path w="5317490" h="231139">
                <a:moveTo>
                  <a:pt x="2115946" y="157733"/>
                </a:moveTo>
                <a:lnTo>
                  <a:pt x="2106041" y="157733"/>
                </a:lnTo>
                <a:lnTo>
                  <a:pt x="2096134" y="167639"/>
                </a:lnTo>
                <a:lnTo>
                  <a:pt x="2115946" y="167639"/>
                </a:lnTo>
                <a:lnTo>
                  <a:pt x="2115946" y="157733"/>
                </a:lnTo>
                <a:close/>
              </a:path>
              <a:path w="5317490" h="231139">
                <a:moveTo>
                  <a:pt x="2115946" y="9906"/>
                </a:moveTo>
                <a:lnTo>
                  <a:pt x="2106041" y="19812"/>
                </a:lnTo>
                <a:lnTo>
                  <a:pt x="2115946" y="19812"/>
                </a:lnTo>
                <a:lnTo>
                  <a:pt x="2115946" y="9906"/>
                </a:lnTo>
                <a:close/>
              </a:path>
              <a:path w="5317490" h="231139">
                <a:moveTo>
                  <a:pt x="5317109" y="9906"/>
                </a:moveTo>
                <a:lnTo>
                  <a:pt x="2115946" y="9906"/>
                </a:lnTo>
                <a:lnTo>
                  <a:pt x="2115946" y="19812"/>
                </a:lnTo>
                <a:lnTo>
                  <a:pt x="5317109" y="19812"/>
                </a:lnTo>
                <a:lnTo>
                  <a:pt x="5317109" y="9906"/>
                </a:lnTo>
                <a:close/>
              </a:path>
            </a:pathLst>
          </a:custGeom>
          <a:solidFill>
            <a:srgbClr val="CA2C2F"/>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6</a:t>
            </a:fld>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21D7CF7-DE55-208B-F626-79CEF15F7DD3}"/>
              </a:ext>
            </a:extLst>
          </p:cNvPr>
          <p:cNvPicPr>
            <a:picLocks noChangeAspect="1"/>
          </p:cNvPicPr>
          <p:nvPr/>
        </p:nvPicPr>
        <p:blipFill>
          <a:blip r:embed="rId2"/>
          <a:stretch>
            <a:fillRect/>
          </a:stretch>
        </p:blipFill>
        <p:spPr>
          <a:xfrm>
            <a:off x="521748" y="3498024"/>
            <a:ext cx="5848350" cy="2638425"/>
          </a:xfrm>
          <a:prstGeom prst="rect">
            <a:avLst/>
          </a:prstGeom>
        </p:spPr>
      </p:pic>
      <p:pic>
        <p:nvPicPr>
          <p:cNvPr id="17" name="Picture 16">
            <a:extLst>
              <a:ext uri="{FF2B5EF4-FFF2-40B4-BE49-F238E27FC236}">
                <a16:creationId xmlns:a16="http://schemas.microsoft.com/office/drawing/2014/main" id="{17729EF3-1D4B-388D-F114-DE90E4DF32B1}"/>
              </a:ext>
            </a:extLst>
          </p:cNvPr>
          <p:cNvPicPr>
            <a:picLocks noChangeAspect="1"/>
          </p:cNvPicPr>
          <p:nvPr/>
        </p:nvPicPr>
        <p:blipFill>
          <a:blip r:embed="rId3"/>
          <a:stretch>
            <a:fillRect/>
          </a:stretch>
        </p:blipFill>
        <p:spPr>
          <a:xfrm>
            <a:off x="539495" y="728217"/>
            <a:ext cx="5848350" cy="2638425"/>
          </a:xfrm>
          <a:prstGeom prst="rect">
            <a:avLst/>
          </a:prstGeom>
        </p:spPr>
      </p:pic>
      <p:sp>
        <p:nvSpPr>
          <p:cNvPr id="5" name="object 5"/>
          <p:cNvSpPr/>
          <p:nvPr/>
        </p:nvSpPr>
        <p:spPr>
          <a:xfrm>
            <a:off x="539495" y="1771092"/>
            <a:ext cx="5986780" cy="1667986"/>
          </a:xfrm>
          <a:custGeom>
            <a:avLst/>
            <a:gdLst/>
            <a:ahLst/>
            <a:cxnLst/>
            <a:rect l="l" t="t" r="r" b="b"/>
            <a:pathLst>
              <a:path w="5986780" h="736600">
                <a:moveTo>
                  <a:pt x="0" y="736091"/>
                </a:moveTo>
                <a:lnTo>
                  <a:pt x="5986272" y="736091"/>
                </a:lnTo>
                <a:lnTo>
                  <a:pt x="5986272" y="0"/>
                </a:lnTo>
                <a:lnTo>
                  <a:pt x="0" y="0"/>
                </a:lnTo>
                <a:lnTo>
                  <a:pt x="0" y="736091"/>
                </a:lnTo>
                <a:close/>
              </a:path>
            </a:pathLst>
          </a:custGeom>
          <a:solidFill>
            <a:srgbClr val="FFFFFF">
              <a:alpha val="50195"/>
            </a:srgbClr>
          </a:solidFill>
        </p:spPr>
        <p:txBody>
          <a:bodyPr wrap="square" lIns="0" tIns="0" rIns="0" bIns="0" rtlCol="0"/>
          <a:lstStyle/>
          <a:p>
            <a:endParaRPr dirty="0"/>
          </a:p>
        </p:txBody>
      </p:sp>
      <p:sp>
        <p:nvSpPr>
          <p:cNvPr id="6" name="object 6"/>
          <p:cNvSpPr/>
          <p:nvPr/>
        </p:nvSpPr>
        <p:spPr>
          <a:xfrm>
            <a:off x="4673480" y="1552777"/>
            <a:ext cx="2000875" cy="127051"/>
          </a:xfrm>
          <a:custGeom>
            <a:avLst/>
            <a:gdLst/>
            <a:ahLst/>
            <a:cxnLst/>
            <a:rect l="l" t="t" r="r" b="b"/>
            <a:pathLst>
              <a:path w="1676400" h="127000">
                <a:moveTo>
                  <a:pt x="76200" y="0"/>
                </a:moveTo>
                <a:lnTo>
                  <a:pt x="0" y="63500"/>
                </a:lnTo>
                <a:lnTo>
                  <a:pt x="76200" y="127000"/>
                </a:lnTo>
                <a:lnTo>
                  <a:pt x="76200" y="73406"/>
                </a:lnTo>
                <a:lnTo>
                  <a:pt x="63500" y="73406"/>
                </a:lnTo>
                <a:lnTo>
                  <a:pt x="63500" y="53594"/>
                </a:lnTo>
                <a:lnTo>
                  <a:pt x="76200" y="53594"/>
                </a:lnTo>
                <a:lnTo>
                  <a:pt x="76200" y="0"/>
                </a:lnTo>
                <a:close/>
              </a:path>
              <a:path w="1676400" h="127000">
                <a:moveTo>
                  <a:pt x="76200" y="53594"/>
                </a:moveTo>
                <a:lnTo>
                  <a:pt x="63500" y="53594"/>
                </a:lnTo>
                <a:lnTo>
                  <a:pt x="63500" y="73406"/>
                </a:lnTo>
                <a:lnTo>
                  <a:pt x="76200" y="73406"/>
                </a:lnTo>
                <a:lnTo>
                  <a:pt x="76200" y="53594"/>
                </a:lnTo>
                <a:close/>
              </a:path>
              <a:path w="1676400" h="127000">
                <a:moveTo>
                  <a:pt x="1676399" y="53594"/>
                </a:moveTo>
                <a:lnTo>
                  <a:pt x="76200" y="53594"/>
                </a:lnTo>
                <a:lnTo>
                  <a:pt x="76200" y="73406"/>
                </a:lnTo>
                <a:lnTo>
                  <a:pt x="1676399" y="73406"/>
                </a:lnTo>
                <a:lnTo>
                  <a:pt x="1676399" y="53594"/>
                </a:lnTo>
                <a:close/>
              </a:path>
            </a:pathLst>
          </a:custGeom>
          <a:solidFill>
            <a:srgbClr val="CA2C2F"/>
          </a:solidFill>
        </p:spPr>
        <p:txBody>
          <a:bodyPr wrap="square" lIns="0" tIns="0" rIns="0" bIns="0" rtlCol="0"/>
          <a:lstStyle/>
          <a:p>
            <a:endParaRPr/>
          </a:p>
        </p:txBody>
      </p:sp>
      <p:sp>
        <p:nvSpPr>
          <p:cNvPr id="7" name="object 7"/>
          <p:cNvSpPr/>
          <p:nvPr/>
        </p:nvSpPr>
        <p:spPr>
          <a:xfrm>
            <a:off x="1416558" y="4226052"/>
            <a:ext cx="5257800" cy="430401"/>
          </a:xfrm>
          <a:custGeom>
            <a:avLst/>
            <a:gdLst/>
            <a:ahLst/>
            <a:cxnLst/>
            <a:rect l="l" t="t" r="r" b="b"/>
            <a:pathLst>
              <a:path w="5257800" h="591185">
                <a:moveTo>
                  <a:pt x="76200" y="463804"/>
                </a:moveTo>
                <a:lnTo>
                  <a:pt x="0" y="527304"/>
                </a:lnTo>
                <a:lnTo>
                  <a:pt x="76200" y="590804"/>
                </a:lnTo>
                <a:lnTo>
                  <a:pt x="76200" y="537210"/>
                </a:lnTo>
                <a:lnTo>
                  <a:pt x="63500" y="537210"/>
                </a:lnTo>
                <a:lnTo>
                  <a:pt x="63500" y="517398"/>
                </a:lnTo>
                <a:lnTo>
                  <a:pt x="76200" y="517398"/>
                </a:lnTo>
                <a:lnTo>
                  <a:pt x="76200" y="463804"/>
                </a:lnTo>
                <a:close/>
              </a:path>
              <a:path w="5257800" h="591185">
                <a:moveTo>
                  <a:pt x="76200" y="517398"/>
                </a:moveTo>
                <a:lnTo>
                  <a:pt x="63500" y="517398"/>
                </a:lnTo>
                <a:lnTo>
                  <a:pt x="63500" y="537210"/>
                </a:lnTo>
                <a:lnTo>
                  <a:pt x="76200" y="537210"/>
                </a:lnTo>
                <a:lnTo>
                  <a:pt x="76200" y="517398"/>
                </a:lnTo>
                <a:close/>
              </a:path>
              <a:path w="5257800" h="591185">
                <a:moveTo>
                  <a:pt x="2114168" y="517398"/>
                </a:moveTo>
                <a:lnTo>
                  <a:pt x="76200" y="517398"/>
                </a:lnTo>
                <a:lnTo>
                  <a:pt x="76200" y="537210"/>
                </a:lnTo>
                <a:lnTo>
                  <a:pt x="2133980" y="537210"/>
                </a:lnTo>
                <a:lnTo>
                  <a:pt x="2133980" y="527304"/>
                </a:lnTo>
                <a:lnTo>
                  <a:pt x="2114168" y="527304"/>
                </a:lnTo>
                <a:lnTo>
                  <a:pt x="2114168" y="517398"/>
                </a:lnTo>
                <a:close/>
              </a:path>
              <a:path w="5257800" h="591185">
                <a:moveTo>
                  <a:pt x="5257799" y="0"/>
                </a:moveTo>
                <a:lnTo>
                  <a:pt x="2114168" y="0"/>
                </a:lnTo>
                <a:lnTo>
                  <a:pt x="2114168" y="527304"/>
                </a:lnTo>
                <a:lnTo>
                  <a:pt x="2124075" y="517398"/>
                </a:lnTo>
                <a:lnTo>
                  <a:pt x="2133980" y="517398"/>
                </a:lnTo>
                <a:lnTo>
                  <a:pt x="2133980" y="19812"/>
                </a:lnTo>
                <a:lnTo>
                  <a:pt x="2124075" y="19812"/>
                </a:lnTo>
                <a:lnTo>
                  <a:pt x="2133980" y="9906"/>
                </a:lnTo>
                <a:lnTo>
                  <a:pt x="5257799" y="9906"/>
                </a:lnTo>
                <a:lnTo>
                  <a:pt x="5257799" y="0"/>
                </a:lnTo>
                <a:close/>
              </a:path>
              <a:path w="5257800" h="591185">
                <a:moveTo>
                  <a:pt x="2133980" y="517398"/>
                </a:moveTo>
                <a:lnTo>
                  <a:pt x="2124075" y="517398"/>
                </a:lnTo>
                <a:lnTo>
                  <a:pt x="2114168" y="527304"/>
                </a:lnTo>
                <a:lnTo>
                  <a:pt x="2133980" y="527304"/>
                </a:lnTo>
                <a:lnTo>
                  <a:pt x="2133980" y="517398"/>
                </a:lnTo>
                <a:close/>
              </a:path>
              <a:path w="5257800" h="591185">
                <a:moveTo>
                  <a:pt x="2133980" y="9906"/>
                </a:moveTo>
                <a:lnTo>
                  <a:pt x="2124075" y="19812"/>
                </a:lnTo>
                <a:lnTo>
                  <a:pt x="2133980" y="19812"/>
                </a:lnTo>
                <a:lnTo>
                  <a:pt x="2133980" y="9906"/>
                </a:lnTo>
                <a:close/>
              </a:path>
              <a:path w="5257800" h="591185">
                <a:moveTo>
                  <a:pt x="5257799" y="9906"/>
                </a:moveTo>
                <a:lnTo>
                  <a:pt x="2133980" y="9906"/>
                </a:lnTo>
                <a:lnTo>
                  <a:pt x="2133980" y="19812"/>
                </a:lnTo>
                <a:lnTo>
                  <a:pt x="5257799" y="19812"/>
                </a:lnTo>
                <a:lnTo>
                  <a:pt x="5257799" y="9906"/>
                </a:lnTo>
                <a:close/>
              </a:path>
            </a:pathLst>
          </a:custGeom>
          <a:solidFill>
            <a:srgbClr val="CA2C2F"/>
          </a:solidFill>
        </p:spPr>
        <p:txBody>
          <a:bodyPr wrap="square" lIns="0" tIns="0" rIns="0" bIns="0" rtlCol="0"/>
          <a:lstStyle/>
          <a:p>
            <a:endParaRPr/>
          </a:p>
        </p:txBody>
      </p:sp>
      <p:sp>
        <p:nvSpPr>
          <p:cNvPr id="8" name="object 8"/>
          <p:cNvSpPr/>
          <p:nvPr/>
        </p:nvSpPr>
        <p:spPr>
          <a:xfrm>
            <a:off x="4570871" y="4578223"/>
            <a:ext cx="2103483" cy="971169"/>
          </a:xfrm>
          <a:custGeom>
            <a:avLst/>
            <a:gdLst/>
            <a:ahLst/>
            <a:cxnLst/>
            <a:rect l="l" t="t" r="r" b="b"/>
            <a:pathLst>
              <a:path w="1656079" h="915670">
                <a:moveTo>
                  <a:pt x="818006" y="63500"/>
                </a:moveTo>
                <a:lnTo>
                  <a:pt x="818006" y="915149"/>
                </a:lnTo>
                <a:lnTo>
                  <a:pt x="1655699" y="915149"/>
                </a:lnTo>
                <a:lnTo>
                  <a:pt x="1655699" y="905243"/>
                </a:lnTo>
                <a:lnTo>
                  <a:pt x="837818" y="905243"/>
                </a:lnTo>
                <a:lnTo>
                  <a:pt x="827913" y="895337"/>
                </a:lnTo>
                <a:lnTo>
                  <a:pt x="837818" y="895337"/>
                </a:lnTo>
                <a:lnTo>
                  <a:pt x="837818" y="73406"/>
                </a:lnTo>
                <a:lnTo>
                  <a:pt x="827913" y="73406"/>
                </a:lnTo>
                <a:lnTo>
                  <a:pt x="818006" y="63500"/>
                </a:lnTo>
                <a:close/>
              </a:path>
              <a:path w="1656079" h="915670">
                <a:moveTo>
                  <a:pt x="837818" y="895337"/>
                </a:moveTo>
                <a:lnTo>
                  <a:pt x="827913" y="895337"/>
                </a:lnTo>
                <a:lnTo>
                  <a:pt x="837818" y="905243"/>
                </a:lnTo>
                <a:lnTo>
                  <a:pt x="837818" y="895337"/>
                </a:lnTo>
                <a:close/>
              </a:path>
              <a:path w="1656079" h="915670">
                <a:moveTo>
                  <a:pt x="1655699" y="895337"/>
                </a:moveTo>
                <a:lnTo>
                  <a:pt x="837818" y="895337"/>
                </a:lnTo>
                <a:lnTo>
                  <a:pt x="837818" y="905243"/>
                </a:lnTo>
                <a:lnTo>
                  <a:pt x="1655699" y="905243"/>
                </a:lnTo>
                <a:lnTo>
                  <a:pt x="1655699" y="895337"/>
                </a:lnTo>
                <a:close/>
              </a:path>
              <a:path w="1656079" h="915670">
                <a:moveTo>
                  <a:pt x="76200" y="0"/>
                </a:moveTo>
                <a:lnTo>
                  <a:pt x="0" y="63500"/>
                </a:lnTo>
                <a:lnTo>
                  <a:pt x="76200" y="127000"/>
                </a:lnTo>
                <a:lnTo>
                  <a:pt x="76200" y="73406"/>
                </a:lnTo>
                <a:lnTo>
                  <a:pt x="63500" y="73406"/>
                </a:lnTo>
                <a:lnTo>
                  <a:pt x="63500" y="53594"/>
                </a:lnTo>
                <a:lnTo>
                  <a:pt x="76200" y="53594"/>
                </a:lnTo>
                <a:lnTo>
                  <a:pt x="76200" y="0"/>
                </a:lnTo>
                <a:close/>
              </a:path>
              <a:path w="1656079" h="915670">
                <a:moveTo>
                  <a:pt x="76200" y="53594"/>
                </a:moveTo>
                <a:lnTo>
                  <a:pt x="63500" y="53594"/>
                </a:lnTo>
                <a:lnTo>
                  <a:pt x="63500" y="73406"/>
                </a:lnTo>
                <a:lnTo>
                  <a:pt x="76200" y="73406"/>
                </a:lnTo>
                <a:lnTo>
                  <a:pt x="76200" y="53594"/>
                </a:lnTo>
                <a:close/>
              </a:path>
              <a:path w="1656079" h="915670">
                <a:moveTo>
                  <a:pt x="837818" y="53594"/>
                </a:moveTo>
                <a:lnTo>
                  <a:pt x="76200" y="53594"/>
                </a:lnTo>
                <a:lnTo>
                  <a:pt x="76200" y="73406"/>
                </a:lnTo>
                <a:lnTo>
                  <a:pt x="818006" y="73406"/>
                </a:lnTo>
                <a:lnTo>
                  <a:pt x="818006" y="63500"/>
                </a:lnTo>
                <a:lnTo>
                  <a:pt x="837818" y="63500"/>
                </a:lnTo>
                <a:lnTo>
                  <a:pt x="837818" y="53594"/>
                </a:lnTo>
                <a:close/>
              </a:path>
              <a:path w="1656079" h="915670">
                <a:moveTo>
                  <a:pt x="837818" y="63500"/>
                </a:moveTo>
                <a:lnTo>
                  <a:pt x="818006" y="63500"/>
                </a:lnTo>
                <a:lnTo>
                  <a:pt x="827913" y="73406"/>
                </a:lnTo>
                <a:lnTo>
                  <a:pt x="837818" y="73406"/>
                </a:lnTo>
                <a:lnTo>
                  <a:pt x="837818" y="63500"/>
                </a:lnTo>
                <a:close/>
              </a:path>
            </a:pathLst>
          </a:custGeom>
          <a:solidFill>
            <a:srgbClr val="CA2C2F"/>
          </a:solidFill>
        </p:spPr>
        <p:txBody>
          <a:bodyPr wrap="square" lIns="0" tIns="0" rIns="0" bIns="0" rtlCol="0"/>
          <a:lstStyle/>
          <a:p>
            <a:endParaRPr/>
          </a:p>
        </p:txBody>
      </p:sp>
      <p:sp>
        <p:nvSpPr>
          <p:cNvPr id="9" name="object 9"/>
          <p:cNvSpPr txBox="1"/>
          <p:nvPr/>
        </p:nvSpPr>
        <p:spPr>
          <a:xfrm>
            <a:off x="6674357" y="1401317"/>
            <a:ext cx="5039995" cy="1324610"/>
          </a:xfrm>
          <a:prstGeom prst="rect">
            <a:avLst/>
          </a:prstGeom>
          <a:ln w="19811">
            <a:solidFill>
              <a:srgbClr val="CA2C2F"/>
            </a:solidFill>
          </a:ln>
        </p:spPr>
        <p:txBody>
          <a:bodyPr vert="horz" wrap="square" lIns="0" tIns="40005" rIns="0" bIns="0" rtlCol="0">
            <a:spAutoFit/>
          </a:bodyPr>
          <a:lstStyle/>
          <a:p>
            <a:pPr marL="91440">
              <a:lnSpc>
                <a:spcPct val="100000"/>
              </a:lnSpc>
              <a:spcBef>
                <a:spcPts val="315"/>
              </a:spcBef>
            </a:pPr>
            <a:r>
              <a:rPr sz="1600" spc="-5" dirty="0">
                <a:solidFill>
                  <a:srgbClr val="972023"/>
                </a:solidFill>
                <a:latin typeface="Arial"/>
                <a:cs typeface="Arial"/>
              </a:rPr>
              <a:t>Respective PO line numbers for the</a:t>
            </a:r>
            <a:r>
              <a:rPr sz="1600" spc="35" dirty="0">
                <a:solidFill>
                  <a:srgbClr val="972023"/>
                </a:solidFill>
                <a:latin typeface="Arial"/>
                <a:cs typeface="Arial"/>
              </a:rPr>
              <a:t> </a:t>
            </a:r>
            <a:r>
              <a:rPr sz="1600" spc="-5" dirty="0">
                <a:solidFill>
                  <a:srgbClr val="972023"/>
                </a:solidFill>
                <a:latin typeface="Arial"/>
                <a:cs typeface="Arial"/>
              </a:rPr>
              <a:t>submittal.</a:t>
            </a:r>
            <a:endParaRPr sz="1600">
              <a:latin typeface="Arial"/>
              <a:cs typeface="Arial"/>
            </a:endParaRPr>
          </a:p>
          <a:p>
            <a:pPr>
              <a:lnSpc>
                <a:spcPct val="100000"/>
              </a:lnSpc>
              <a:spcBef>
                <a:spcPts val="25"/>
              </a:spcBef>
            </a:pPr>
            <a:endParaRPr sz="1650">
              <a:latin typeface="Times New Roman"/>
              <a:cs typeface="Times New Roman"/>
            </a:endParaRPr>
          </a:p>
          <a:p>
            <a:pPr marL="91440" marR="356235">
              <a:lnSpc>
                <a:spcPct val="100000"/>
              </a:lnSpc>
            </a:pPr>
            <a:r>
              <a:rPr sz="1600" spc="-5" dirty="0">
                <a:solidFill>
                  <a:srgbClr val="972023"/>
                </a:solidFill>
                <a:latin typeface="Arial"/>
                <a:cs typeface="Arial"/>
              </a:rPr>
              <a:t>When multiple PO lines are submitted for the same  PO, use Page 2 of the </a:t>
            </a:r>
            <a:r>
              <a:rPr sz="1600" spc="-45" dirty="0">
                <a:solidFill>
                  <a:srgbClr val="972023"/>
                </a:solidFill>
                <a:latin typeface="Arial"/>
                <a:cs typeface="Arial"/>
              </a:rPr>
              <a:t>ATS </a:t>
            </a:r>
            <a:r>
              <a:rPr sz="1600" spc="-5" dirty="0">
                <a:solidFill>
                  <a:srgbClr val="972023"/>
                </a:solidFill>
                <a:latin typeface="Arial"/>
                <a:cs typeface="Arial"/>
              </a:rPr>
              <a:t>Form and write:  “Multiple PO lines, </a:t>
            </a:r>
            <a:r>
              <a:rPr sz="1600" spc="-10" dirty="0">
                <a:solidFill>
                  <a:srgbClr val="972023"/>
                </a:solidFill>
                <a:latin typeface="Arial"/>
                <a:cs typeface="Arial"/>
              </a:rPr>
              <a:t>refer </a:t>
            </a:r>
            <a:r>
              <a:rPr sz="1600" spc="-5" dirty="0">
                <a:solidFill>
                  <a:srgbClr val="972023"/>
                </a:solidFill>
                <a:latin typeface="Arial"/>
                <a:cs typeface="Arial"/>
              </a:rPr>
              <a:t>Page</a:t>
            </a:r>
            <a:r>
              <a:rPr sz="1600" spc="15" dirty="0">
                <a:solidFill>
                  <a:srgbClr val="972023"/>
                </a:solidFill>
                <a:latin typeface="Arial"/>
                <a:cs typeface="Arial"/>
              </a:rPr>
              <a:t> </a:t>
            </a:r>
            <a:r>
              <a:rPr sz="1600" spc="-10" dirty="0">
                <a:solidFill>
                  <a:srgbClr val="972023"/>
                </a:solidFill>
                <a:latin typeface="Arial"/>
                <a:cs typeface="Arial"/>
              </a:rPr>
              <a:t>2”</a:t>
            </a:r>
            <a:endParaRPr sz="1600">
              <a:latin typeface="Arial"/>
              <a:cs typeface="Arial"/>
            </a:endParaRPr>
          </a:p>
        </p:txBody>
      </p:sp>
      <p:sp>
        <p:nvSpPr>
          <p:cNvPr id="10" name="object 10"/>
          <p:cNvSpPr/>
          <p:nvPr/>
        </p:nvSpPr>
        <p:spPr>
          <a:xfrm>
            <a:off x="1479550" y="1153332"/>
            <a:ext cx="5194804" cy="552069"/>
          </a:xfrm>
          <a:custGeom>
            <a:avLst/>
            <a:gdLst/>
            <a:ahLst/>
            <a:cxnLst/>
            <a:rect l="l" t="t" r="r" b="b"/>
            <a:pathLst>
              <a:path w="5257800" h="565785">
                <a:moveTo>
                  <a:pt x="76200" y="438276"/>
                </a:moveTo>
                <a:lnTo>
                  <a:pt x="0" y="501776"/>
                </a:lnTo>
                <a:lnTo>
                  <a:pt x="76200" y="565276"/>
                </a:lnTo>
                <a:lnTo>
                  <a:pt x="76200" y="511682"/>
                </a:lnTo>
                <a:lnTo>
                  <a:pt x="63500" y="511682"/>
                </a:lnTo>
                <a:lnTo>
                  <a:pt x="63500" y="491870"/>
                </a:lnTo>
                <a:lnTo>
                  <a:pt x="76200" y="491870"/>
                </a:lnTo>
                <a:lnTo>
                  <a:pt x="76200" y="438276"/>
                </a:lnTo>
                <a:close/>
              </a:path>
              <a:path w="5257800" h="565785">
                <a:moveTo>
                  <a:pt x="76200" y="491870"/>
                </a:moveTo>
                <a:lnTo>
                  <a:pt x="63500" y="491870"/>
                </a:lnTo>
                <a:lnTo>
                  <a:pt x="63500" y="511682"/>
                </a:lnTo>
                <a:lnTo>
                  <a:pt x="76200" y="511682"/>
                </a:lnTo>
                <a:lnTo>
                  <a:pt x="76200" y="491870"/>
                </a:lnTo>
                <a:close/>
              </a:path>
              <a:path w="5257800" h="565785">
                <a:moveTo>
                  <a:pt x="2104643" y="491870"/>
                </a:moveTo>
                <a:lnTo>
                  <a:pt x="76200" y="491870"/>
                </a:lnTo>
                <a:lnTo>
                  <a:pt x="76200" y="511682"/>
                </a:lnTo>
                <a:lnTo>
                  <a:pt x="2124455" y="511682"/>
                </a:lnTo>
                <a:lnTo>
                  <a:pt x="2124455" y="501776"/>
                </a:lnTo>
                <a:lnTo>
                  <a:pt x="2104643" y="501776"/>
                </a:lnTo>
                <a:lnTo>
                  <a:pt x="2104643" y="491870"/>
                </a:lnTo>
                <a:close/>
              </a:path>
              <a:path w="5257800" h="565785">
                <a:moveTo>
                  <a:pt x="5257799" y="0"/>
                </a:moveTo>
                <a:lnTo>
                  <a:pt x="2104643" y="0"/>
                </a:lnTo>
                <a:lnTo>
                  <a:pt x="2104643" y="501776"/>
                </a:lnTo>
                <a:lnTo>
                  <a:pt x="2114550" y="491870"/>
                </a:lnTo>
                <a:lnTo>
                  <a:pt x="2124455" y="491870"/>
                </a:lnTo>
                <a:lnTo>
                  <a:pt x="2124455" y="19811"/>
                </a:lnTo>
                <a:lnTo>
                  <a:pt x="2114550" y="19811"/>
                </a:lnTo>
                <a:lnTo>
                  <a:pt x="2124455" y="9905"/>
                </a:lnTo>
                <a:lnTo>
                  <a:pt x="5257799" y="9905"/>
                </a:lnTo>
                <a:lnTo>
                  <a:pt x="5257799" y="0"/>
                </a:lnTo>
                <a:close/>
              </a:path>
              <a:path w="5257800" h="565785">
                <a:moveTo>
                  <a:pt x="2124455" y="491870"/>
                </a:moveTo>
                <a:lnTo>
                  <a:pt x="2114550" y="491870"/>
                </a:lnTo>
                <a:lnTo>
                  <a:pt x="2104643" y="501776"/>
                </a:lnTo>
                <a:lnTo>
                  <a:pt x="2124455" y="501776"/>
                </a:lnTo>
                <a:lnTo>
                  <a:pt x="2124455" y="491870"/>
                </a:lnTo>
                <a:close/>
              </a:path>
              <a:path w="5257800" h="565785">
                <a:moveTo>
                  <a:pt x="2124455" y="9905"/>
                </a:moveTo>
                <a:lnTo>
                  <a:pt x="2114550" y="19811"/>
                </a:lnTo>
                <a:lnTo>
                  <a:pt x="2124455" y="19811"/>
                </a:lnTo>
                <a:lnTo>
                  <a:pt x="2124455" y="9905"/>
                </a:lnTo>
                <a:close/>
              </a:path>
              <a:path w="5257800" h="565785">
                <a:moveTo>
                  <a:pt x="5257799" y="9905"/>
                </a:moveTo>
                <a:lnTo>
                  <a:pt x="2124455" y="9905"/>
                </a:lnTo>
                <a:lnTo>
                  <a:pt x="2124455" y="19811"/>
                </a:lnTo>
                <a:lnTo>
                  <a:pt x="5257799" y="19811"/>
                </a:lnTo>
                <a:lnTo>
                  <a:pt x="5257799" y="9905"/>
                </a:lnTo>
                <a:close/>
              </a:path>
            </a:pathLst>
          </a:custGeom>
          <a:solidFill>
            <a:srgbClr val="CA2C2F"/>
          </a:solidFill>
        </p:spPr>
        <p:txBody>
          <a:bodyPr wrap="square" lIns="0" tIns="0" rIns="0" bIns="0" rtlCol="0"/>
          <a:lstStyle/>
          <a:p>
            <a:endParaRPr/>
          </a:p>
        </p:txBody>
      </p:sp>
      <p:sp>
        <p:nvSpPr>
          <p:cNvPr id="11" name="object 11"/>
          <p:cNvSpPr txBox="1"/>
          <p:nvPr/>
        </p:nvSpPr>
        <p:spPr>
          <a:xfrm>
            <a:off x="6674357" y="953261"/>
            <a:ext cx="5039995" cy="340360"/>
          </a:xfrm>
          <a:prstGeom prst="rect">
            <a:avLst/>
          </a:prstGeom>
          <a:ln w="19811">
            <a:solidFill>
              <a:srgbClr val="CA2C2F"/>
            </a:solidFill>
          </a:ln>
        </p:spPr>
        <p:txBody>
          <a:bodyPr vert="horz" wrap="square" lIns="0" tIns="40640" rIns="0" bIns="0" rtlCol="0">
            <a:spAutoFit/>
          </a:bodyPr>
          <a:lstStyle/>
          <a:p>
            <a:pPr marL="91440">
              <a:lnSpc>
                <a:spcPct val="100000"/>
              </a:lnSpc>
              <a:spcBef>
                <a:spcPts val="320"/>
              </a:spcBef>
            </a:pPr>
            <a:r>
              <a:rPr sz="1600" spc="-5" dirty="0">
                <a:solidFill>
                  <a:srgbClr val="972023"/>
                </a:solidFill>
                <a:latin typeface="Arial"/>
                <a:cs typeface="Arial"/>
              </a:rPr>
              <a:t>PO number from</a:t>
            </a:r>
            <a:r>
              <a:rPr sz="1600" spc="10" dirty="0">
                <a:solidFill>
                  <a:srgbClr val="972023"/>
                </a:solidFill>
                <a:latin typeface="Arial"/>
                <a:cs typeface="Arial"/>
              </a:rPr>
              <a:t> </a:t>
            </a:r>
            <a:r>
              <a:rPr sz="1600" spc="-20" dirty="0">
                <a:solidFill>
                  <a:srgbClr val="972023"/>
                </a:solidFill>
                <a:latin typeface="Arial"/>
                <a:cs typeface="Arial"/>
              </a:rPr>
              <a:t>TechnipFMC.</a:t>
            </a:r>
            <a:endParaRPr sz="1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7</a:t>
            </a:fld>
            <a:endParaRPr spc="-5" dirty="0"/>
          </a:p>
        </p:txBody>
      </p:sp>
      <p:sp>
        <p:nvSpPr>
          <p:cNvPr id="12" name="object 12"/>
          <p:cNvSpPr txBox="1"/>
          <p:nvPr/>
        </p:nvSpPr>
        <p:spPr>
          <a:xfrm>
            <a:off x="6674357" y="3574541"/>
            <a:ext cx="5046345" cy="1271502"/>
          </a:xfrm>
          <a:prstGeom prst="rect">
            <a:avLst/>
          </a:prstGeom>
          <a:ln w="19811">
            <a:solidFill>
              <a:srgbClr val="CA2C2F"/>
            </a:solidFill>
          </a:ln>
        </p:spPr>
        <p:txBody>
          <a:bodyPr vert="horz" wrap="square" lIns="0" tIns="40005" rIns="0" bIns="0" rtlCol="0">
            <a:spAutoFit/>
          </a:bodyPr>
          <a:lstStyle/>
          <a:p>
            <a:pPr marL="91440" marR="306705">
              <a:lnSpc>
                <a:spcPct val="100000"/>
              </a:lnSpc>
              <a:spcBef>
                <a:spcPts val="315"/>
              </a:spcBef>
            </a:pPr>
            <a:r>
              <a:rPr sz="1600" spc="-25" dirty="0">
                <a:solidFill>
                  <a:srgbClr val="972023"/>
                </a:solidFill>
                <a:latin typeface="Arial"/>
                <a:cs typeface="Arial"/>
              </a:rPr>
              <a:t>TechnipFMC </a:t>
            </a:r>
            <a:r>
              <a:rPr sz="1600" spc="-10" dirty="0">
                <a:solidFill>
                  <a:srgbClr val="972023"/>
                </a:solidFill>
                <a:latin typeface="Arial"/>
                <a:cs typeface="Arial"/>
              </a:rPr>
              <a:t>Work </a:t>
            </a:r>
            <a:r>
              <a:rPr sz="1600" spc="-5" dirty="0">
                <a:solidFill>
                  <a:srgbClr val="972023"/>
                </a:solidFill>
                <a:latin typeface="Arial"/>
                <a:cs typeface="Arial"/>
              </a:rPr>
              <a:t>Order</a:t>
            </a:r>
            <a:r>
              <a:rPr lang="en-US" sz="1600" spc="-5" dirty="0">
                <a:solidFill>
                  <a:srgbClr val="972023"/>
                </a:solidFill>
                <a:latin typeface="Arial"/>
                <a:cs typeface="Arial"/>
              </a:rPr>
              <a:t>/Service Order/Sales order/ Reservation</a:t>
            </a:r>
            <a:r>
              <a:rPr sz="1600" spc="-5" dirty="0">
                <a:solidFill>
                  <a:srgbClr val="972023"/>
                </a:solidFill>
                <a:latin typeface="Arial"/>
                <a:cs typeface="Arial"/>
              </a:rPr>
              <a:t> number </a:t>
            </a:r>
            <a:r>
              <a:rPr sz="1600" b="1" spc="0" dirty="0">
                <a:solidFill>
                  <a:srgbClr val="972023"/>
                </a:solidFill>
                <a:latin typeface="Arial"/>
                <a:cs typeface="Arial"/>
              </a:rPr>
              <a:t>when </a:t>
            </a:r>
            <a:r>
              <a:rPr sz="1600" spc="-5" dirty="0">
                <a:solidFill>
                  <a:srgbClr val="972023"/>
                </a:solidFill>
                <a:latin typeface="Arial"/>
                <a:cs typeface="Arial"/>
              </a:rPr>
              <a:t>required by  PO for outsourced</a:t>
            </a:r>
            <a:r>
              <a:rPr sz="1600" spc="30" dirty="0">
                <a:solidFill>
                  <a:srgbClr val="972023"/>
                </a:solidFill>
                <a:latin typeface="Arial"/>
                <a:cs typeface="Arial"/>
              </a:rPr>
              <a:t> </a:t>
            </a:r>
            <a:r>
              <a:rPr sz="1600" spc="-5" dirty="0">
                <a:solidFill>
                  <a:srgbClr val="972023"/>
                </a:solidFill>
                <a:latin typeface="Arial"/>
                <a:cs typeface="Arial"/>
              </a:rPr>
              <a:t>services.</a:t>
            </a:r>
            <a:endParaRPr sz="1650" dirty="0">
              <a:latin typeface="Times New Roman"/>
              <a:cs typeface="Times New Roman"/>
            </a:endParaRPr>
          </a:p>
          <a:p>
            <a:pPr marL="91440" marR="154305">
              <a:lnSpc>
                <a:spcPct val="100000"/>
              </a:lnSpc>
            </a:pPr>
            <a:r>
              <a:rPr sz="1600" spc="-5" dirty="0">
                <a:solidFill>
                  <a:srgbClr val="972023"/>
                </a:solidFill>
                <a:latin typeface="Arial"/>
                <a:cs typeface="Arial"/>
              </a:rPr>
              <a:t>If relevant and not stated in PO, then the Commercial  Point of Contact, the </a:t>
            </a:r>
            <a:r>
              <a:rPr sz="1600" spc="-20" dirty="0">
                <a:solidFill>
                  <a:srgbClr val="972023"/>
                </a:solidFill>
                <a:latin typeface="Arial"/>
                <a:cs typeface="Arial"/>
              </a:rPr>
              <a:t>Buyer, </a:t>
            </a:r>
            <a:r>
              <a:rPr sz="1600" spc="-5" dirty="0">
                <a:solidFill>
                  <a:srgbClr val="972023"/>
                </a:solidFill>
                <a:latin typeface="Arial"/>
                <a:cs typeface="Arial"/>
              </a:rPr>
              <a:t>shall be</a:t>
            </a:r>
            <a:r>
              <a:rPr sz="1600" spc="80" dirty="0">
                <a:solidFill>
                  <a:srgbClr val="972023"/>
                </a:solidFill>
                <a:latin typeface="Arial"/>
                <a:cs typeface="Arial"/>
              </a:rPr>
              <a:t> </a:t>
            </a:r>
            <a:r>
              <a:rPr sz="1600" spc="-5" dirty="0">
                <a:solidFill>
                  <a:srgbClr val="972023"/>
                </a:solidFill>
                <a:latin typeface="Arial"/>
                <a:cs typeface="Arial"/>
              </a:rPr>
              <a:t>approached.</a:t>
            </a:r>
            <a:endParaRPr sz="1600" dirty="0">
              <a:latin typeface="Arial"/>
              <a:cs typeface="Arial"/>
            </a:endParaRPr>
          </a:p>
        </p:txBody>
      </p:sp>
      <p:sp>
        <p:nvSpPr>
          <p:cNvPr id="13" name="object 13"/>
          <p:cNvSpPr txBox="1"/>
          <p:nvPr/>
        </p:nvSpPr>
        <p:spPr>
          <a:xfrm>
            <a:off x="6674357" y="5036058"/>
            <a:ext cx="5039995" cy="1324610"/>
          </a:xfrm>
          <a:prstGeom prst="rect">
            <a:avLst/>
          </a:prstGeom>
          <a:ln w="19811">
            <a:solidFill>
              <a:srgbClr val="CA2C2F"/>
            </a:solidFill>
          </a:ln>
        </p:spPr>
        <p:txBody>
          <a:bodyPr vert="horz" wrap="square" lIns="0" tIns="41275" rIns="0" bIns="0" rtlCol="0">
            <a:spAutoFit/>
          </a:bodyPr>
          <a:lstStyle/>
          <a:p>
            <a:pPr marL="91440">
              <a:lnSpc>
                <a:spcPct val="100000"/>
              </a:lnSpc>
              <a:spcBef>
                <a:spcPts val="325"/>
              </a:spcBef>
            </a:pPr>
            <a:r>
              <a:rPr sz="1600" spc="-5" dirty="0">
                <a:solidFill>
                  <a:srgbClr val="972023"/>
                </a:solidFill>
                <a:latin typeface="Arial"/>
                <a:cs typeface="Arial"/>
              </a:rPr>
              <a:t>Fill in quantity to deliver and covered by the</a:t>
            </a:r>
            <a:r>
              <a:rPr sz="1600" spc="-50" dirty="0">
                <a:solidFill>
                  <a:srgbClr val="972023"/>
                </a:solidFill>
                <a:latin typeface="Arial"/>
                <a:cs typeface="Arial"/>
              </a:rPr>
              <a:t> </a:t>
            </a:r>
            <a:r>
              <a:rPr sz="1600" spc="-35" dirty="0">
                <a:solidFill>
                  <a:srgbClr val="972023"/>
                </a:solidFill>
                <a:latin typeface="Arial"/>
                <a:cs typeface="Arial"/>
              </a:rPr>
              <a:t>ATS.</a:t>
            </a:r>
            <a:endParaRPr sz="1600" dirty="0">
              <a:latin typeface="Arial"/>
              <a:cs typeface="Arial"/>
            </a:endParaRPr>
          </a:p>
          <a:p>
            <a:pPr>
              <a:lnSpc>
                <a:spcPct val="100000"/>
              </a:lnSpc>
              <a:spcBef>
                <a:spcPts val="25"/>
              </a:spcBef>
            </a:pPr>
            <a:endParaRPr sz="1650" dirty="0">
              <a:latin typeface="Times New Roman"/>
              <a:cs typeface="Times New Roman"/>
            </a:endParaRPr>
          </a:p>
          <a:p>
            <a:pPr marL="91440" marR="356235">
              <a:lnSpc>
                <a:spcPct val="100000"/>
              </a:lnSpc>
            </a:pPr>
            <a:r>
              <a:rPr sz="1600" spc="-5" dirty="0">
                <a:solidFill>
                  <a:srgbClr val="972023"/>
                </a:solidFill>
                <a:latin typeface="Arial"/>
                <a:cs typeface="Arial"/>
              </a:rPr>
              <a:t>When multiple PO lines are submitted for the same  PO, use Page 2 of the </a:t>
            </a:r>
            <a:r>
              <a:rPr sz="1600" spc="-45" dirty="0">
                <a:solidFill>
                  <a:srgbClr val="972023"/>
                </a:solidFill>
                <a:latin typeface="Arial"/>
                <a:cs typeface="Arial"/>
              </a:rPr>
              <a:t>ATS </a:t>
            </a:r>
            <a:r>
              <a:rPr sz="1600" spc="-5" dirty="0">
                <a:solidFill>
                  <a:srgbClr val="972023"/>
                </a:solidFill>
                <a:latin typeface="Arial"/>
                <a:cs typeface="Arial"/>
              </a:rPr>
              <a:t>Form and write:  “Multiple PO lines, </a:t>
            </a:r>
            <a:r>
              <a:rPr sz="1600" spc="-10" dirty="0">
                <a:solidFill>
                  <a:srgbClr val="972023"/>
                </a:solidFill>
                <a:latin typeface="Arial"/>
                <a:cs typeface="Arial"/>
              </a:rPr>
              <a:t>refer </a:t>
            </a:r>
            <a:r>
              <a:rPr sz="1600" spc="-5" dirty="0">
                <a:solidFill>
                  <a:srgbClr val="972023"/>
                </a:solidFill>
                <a:latin typeface="Arial"/>
                <a:cs typeface="Arial"/>
              </a:rPr>
              <a:t>Page</a:t>
            </a:r>
            <a:r>
              <a:rPr sz="1600" spc="15" dirty="0">
                <a:solidFill>
                  <a:srgbClr val="972023"/>
                </a:solidFill>
                <a:latin typeface="Arial"/>
                <a:cs typeface="Arial"/>
              </a:rPr>
              <a:t> </a:t>
            </a:r>
            <a:r>
              <a:rPr sz="1600" spc="-10" dirty="0">
                <a:solidFill>
                  <a:srgbClr val="972023"/>
                </a:solidFill>
                <a:latin typeface="Arial"/>
                <a:cs typeface="Arial"/>
              </a:rPr>
              <a:t>2”</a:t>
            </a:r>
            <a:endParaRPr sz="1600" dirty="0">
              <a:latin typeface="Arial"/>
              <a:cs typeface="Arial"/>
            </a:endParaRPr>
          </a:p>
        </p:txBody>
      </p:sp>
      <p:sp>
        <p:nvSpPr>
          <p:cNvPr id="14" name="object 14"/>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cxnSp>
        <p:nvCxnSpPr>
          <p:cNvPr id="2" name="Straight Connector 1">
            <a:extLst>
              <a:ext uri="{FF2B5EF4-FFF2-40B4-BE49-F238E27FC236}">
                <a16:creationId xmlns:a16="http://schemas.microsoft.com/office/drawing/2014/main" id="{2A37B311-E23C-15A3-BCC2-91DEC509236E}"/>
              </a:ext>
            </a:extLst>
          </p:cNvPr>
          <p:cNvCxnSpPr>
            <a:cxnSpLocks/>
          </p:cNvCxnSpPr>
          <p:nvPr/>
        </p:nvCxnSpPr>
        <p:spPr>
          <a:xfrm>
            <a:off x="11995150" y="3574541"/>
            <a:ext cx="0" cy="1271502"/>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E013A7-B333-E1F8-2364-45B655280BB2}"/>
              </a:ext>
            </a:extLst>
          </p:cNvPr>
          <p:cNvPicPr>
            <a:picLocks noChangeAspect="1"/>
          </p:cNvPicPr>
          <p:nvPr/>
        </p:nvPicPr>
        <p:blipFill>
          <a:blip r:embed="rId2"/>
          <a:stretch>
            <a:fillRect/>
          </a:stretch>
        </p:blipFill>
        <p:spPr>
          <a:xfrm>
            <a:off x="526795" y="3646550"/>
            <a:ext cx="5848350" cy="2638425"/>
          </a:xfrm>
          <a:prstGeom prst="rect">
            <a:avLst/>
          </a:prstGeom>
        </p:spPr>
      </p:pic>
      <p:pic>
        <p:nvPicPr>
          <p:cNvPr id="14" name="Picture 13">
            <a:extLst>
              <a:ext uri="{FF2B5EF4-FFF2-40B4-BE49-F238E27FC236}">
                <a16:creationId xmlns:a16="http://schemas.microsoft.com/office/drawing/2014/main" id="{28B4BA31-7382-B2B7-DD0C-52E3CFA227EC}"/>
              </a:ext>
            </a:extLst>
          </p:cNvPr>
          <p:cNvPicPr>
            <a:picLocks noChangeAspect="1"/>
          </p:cNvPicPr>
          <p:nvPr/>
        </p:nvPicPr>
        <p:blipFill>
          <a:blip r:embed="rId3"/>
          <a:stretch>
            <a:fillRect/>
          </a:stretch>
        </p:blipFill>
        <p:spPr>
          <a:xfrm>
            <a:off x="487680" y="770508"/>
            <a:ext cx="5890260" cy="2638425"/>
          </a:xfrm>
          <a:prstGeom prst="rect">
            <a:avLst/>
          </a:prstGeom>
        </p:spPr>
      </p:pic>
      <p:sp>
        <p:nvSpPr>
          <p:cNvPr id="6" name="object 6"/>
          <p:cNvSpPr/>
          <p:nvPr/>
        </p:nvSpPr>
        <p:spPr>
          <a:xfrm>
            <a:off x="4603750" y="2014473"/>
            <a:ext cx="2042412" cy="119128"/>
          </a:xfrm>
          <a:custGeom>
            <a:avLst/>
            <a:gdLst/>
            <a:ahLst/>
            <a:cxnLst/>
            <a:rect l="l" t="t" r="r" b="b"/>
            <a:pathLst>
              <a:path w="1671954" h="127000">
                <a:moveTo>
                  <a:pt x="76453" y="0"/>
                </a:moveTo>
                <a:lnTo>
                  <a:pt x="0" y="63118"/>
                </a:lnTo>
                <a:lnTo>
                  <a:pt x="75945" y="127000"/>
                </a:lnTo>
                <a:lnTo>
                  <a:pt x="76160" y="73338"/>
                </a:lnTo>
                <a:lnTo>
                  <a:pt x="63500" y="73278"/>
                </a:lnTo>
                <a:lnTo>
                  <a:pt x="63500" y="53466"/>
                </a:lnTo>
                <a:lnTo>
                  <a:pt x="76240" y="53466"/>
                </a:lnTo>
                <a:lnTo>
                  <a:pt x="76453" y="0"/>
                </a:lnTo>
                <a:close/>
              </a:path>
              <a:path w="1671954" h="127000">
                <a:moveTo>
                  <a:pt x="76239" y="53527"/>
                </a:moveTo>
                <a:lnTo>
                  <a:pt x="76160" y="73338"/>
                </a:lnTo>
                <a:lnTo>
                  <a:pt x="1671574" y="80899"/>
                </a:lnTo>
                <a:lnTo>
                  <a:pt x="1671701" y="61087"/>
                </a:lnTo>
                <a:lnTo>
                  <a:pt x="76239" y="53527"/>
                </a:lnTo>
                <a:close/>
              </a:path>
              <a:path w="1671954" h="127000">
                <a:moveTo>
                  <a:pt x="63500" y="53466"/>
                </a:moveTo>
                <a:lnTo>
                  <a:pt x="63500" y="73278"/>
                </a:lnTo>
                <a:lnTo>
                  <a:pt x="76160" y="73338"/>
                </a:lnTo>
                <a:lnTo>
                  <a:pt x="76239" y="53527"/>
                </a:lnTo>
                <a:lnTo>
                  <a:pt x="63500" y="53466"/>
                </a:lnTo>
                <a:close/>
              </a:path>
              <a:path w="1671954" h="127000">
                <a:moveTo>
                  <a:pt x="76240" y="53466"/>
                </a:moveTo>
                <a:lnTo>
                  <a:pt x="63500" y="53466"/>
                </a:lnTo>
                <a:lnTo>
                  <a:pt x="76239" y="53527"/>
                </a:lnTo>
                <a:close/>
              </a:path>
            </a:pathLst>
          </a:custGeom>
          <a:solidFill>
            <a:srgbClr val="CA2C2F"/>
          </a:solidFill>
        </p:spPr>
        <p:txBody>
          <a:bodyPr wrap="square" lIns="0" tIns="0" rIns="0" bIns="0" rtlCol="0"/>
          <a:lstStyle/>
          <a:p>
            <a:endParaRPr/>
          </a:p>
        </p:txBody>
      </p:sp>
      <p:sp>
        <p:nvSpPr>
          <p:cNvPr id="7" name="object 7"/>
          <p:cNvSpPr/>
          <p:nvPr/>
        </p:nvSpPr>
        <p:spPr>
          <a:xfrm>
            <a:off x="1250950" y="2043429"/>
            <a:ext cx="5402707" cy="330200"/>
          </a:xfrm>
          <a:custGeom>
            <a:avLst/>
            <a:gdLst/>
            <a:ahLst/>
            <a:cxnLst/>
            <a:rect l="l" t="t" r="r" b="b"/>
            <a:pathLst>
              <a:path w="5266055" h="330200">
                <a:moveTo>
                  <a:pt x="2118106" y="63500"/>
                </a:moveTo>
                <a:lnTo>
                  <a:pt x="2118106" y="330200"/>
                </a:lnTo>
                <a:lnTo>
                  <a:pt x="5265801" y="330200"/>
                </a:lnTo>
                <a:lnTo>
                  <a:pt x="5265801" y="320294"/>
                </a:lnTo>
                <a:lnTo>
                  <a:pt x="2137918" y="320294"/>
                </a:lnTo>
                <a:lnTo>
                  <a:pt x="2128012" y="310388"/>
                </a:lnTo>
                <a:lnTo>
                  <a:pt x="2137918" y="310388"/>
                </a:lnTo>
                <a:lnTo>
                  <a:pt x="2137918" y="73406"/>
                </a:lnTo>
                <a:lnTo>
                  <a:pt x="2128012" y="73406"/>
                </a:lnTo>
                <a:lnTo>
                  <a:pt x="2118106" y="63500"/>
                </a:lnTo>
                <a:close/>
              </a:path>
              <a:path w="5266055" h="330200">
                <a:moveTo>
                  <a:pt x="2137918" y="310388"/>
                </a:moveTo>
                <a:lnTo>
                  <a:pt x="2128012" y="310388"/>
                </a:lnTo>
                <a:lnTo>
                  <a:pt x="2137918" y="320294"/>
                </a:lnTo>
                <a:lnTo>
                  <a:pt x="2137918" y="310388"/>
                </a:lnTo>
                <a:close/>
              </a:path>
              <a:path w="5266055" h="330200">
                <a:moveTo>
                  <a:pt x="5265801" y="310388"/>
                </a:moveTo>
                <a:lnTo>
                  <a:pt x="2137918" y="310388"/>
                </a:lnTo>
                <a:lnTo>
                  <a:pt x="2137918" y="320294"/>
                </a:lnTo>
                <a:lnTo>
                  <a:pt x="5265801" y="320294"/>
                </a:lnTo>
                <a:lnTo>
                  <a:pt x="5265801" y="310388"/>
                </a:lnTo>
                <a:close/>
              </a:path>
              <a:path w="5266055" h="330200">
                <a:moveTo>
                  <a:pt x="76200" y="0"/>
                </a:moveTo>
                <a:lnTo>
                  <a:pt x="0" y="63500"/>
                </a:lnTo>
                <a:lnTo>
                  <a:pt x="76200" y="127000"/>
                </a:lnTo>
                <a:lnTo>
                  <a:pt x="76200" y="73406"/>
                </a:lnTo>
                <a:lnTo>
                  <a:pt x="63500" y="73406"/>
                </a:lnTo>
                <a:lnTo>
                  <a:pt x="63500" y="53594"/>
                </a:lnTo>
                <a:lnTo>
                  <a:pt x="76200" y="53594"/>
                </a:lnTo>
                <a:lnTo>
                  <a:pt x="76200" y="0"/>
                </a:lnTo>
                <a:close/>
              </a:path>
              <a:path w="5266055" h="330200">
                <a:moveTo>
                  <a:pt x="76200" y="53594"/>
                </a:moveTo>
                <a:lnTo>
                  <a:pt x="63500" y="53594"/>
                </a:lnTo>
                <a:lnTo>
                  <a:pt x="63500" y="73406"/>
                </a:lnTo>
                <a:lnTo>
                  <a:pt x="76200" y="73406"/>
                </a:lnTo>
                <a:lnTo>
                  <a:pt x="76200" y="53594"/>
                </a:lnTo>
                <a:close/>
              </a:path>
              <a:path w="5266055" h="330200">
                <a:moveTo>
                  <a:pt x="2137918" y="53594"/>
                </a:moveTo>
                <a:lnTo>
                  <a:pt x="76200" y="53594"/>
                </a:lnTo>
                <a:lnTo>
                  <a:pt x="76200" y="73406"/>
                </a:lnTo>
                <a:lnTo>
                  <a:pt x="2118106" y="73406"/>
                </a:lnTo>
                <a:lnTo>
                  <a:pt x="2118106" y="63500"/>
                </a:lnTo>
                <a:lnTo>
                  <a:pt x="2137918" y="63500"/>
                </a:lnTo>
                <a:lnTo>
                  <a:pt x="2137918" y="53594"/>
                </a:lnTo>
                <a:close/>
              </a:path>
              <a:path w="5266055" h="330200">
                <a:moveTo>
                  <a:pt x="2137918" y="63500"/>
                </a:moveTo>
                <a:lnTo>
                  <a:pt x="2118106" y="63500"/>
                </a:lnTo>
                <a:lnTo>
                  <a:pt x="2128012" y="73406"/>
                </a:lnTo>
                <a:lnTo>
                  <a:pt x="2137918" y="73406"/>
                </a:lnTo>
                <a:lnTo>
                  <a:pt x="2137918" y="63500"/>
                </a:lnTo>
                <a:close/>
              </a:path>
            </a:pathLst>
          </a:custGeom>
          <a:solidFill>
            <a:srgbClr val="CA2C2F"/>
          </a:solidFill>
        </p:spPr>
        <p:txBody>
          <a:bodyPr wrap="square" lIns="0" tIns="0" rIns="0" bIns="0" rtlCol="0"/>
          <a:lstStyle/>
          <a:p>
            <a:endParaRPr/>
          </a:p>
        </p:txBody>
      </p:sp>
      <p:sp>
        <p:nvSpPr>
          <p:cNvPr id="8" name="object 8"/>
          <p:cNvSpPr txBox="1"/>
          <p:nvPr/>
        </p:nvSpPr>
        <p:spPr>
          <a:xfrm>
            <a:off x="6653021" y="1329689"/>
            <a:ext cx="4808220" cy="1569720"/>
          </a:xfrm>
          <a:prstGeom prst="rect">
            <a:avLst/>
          </a:prstGeom>
          <a:ln w="19811">
            <a:solidFill>
              <a:srgbClr val="CA2C2F"/>
            </a:solidFill>
          </a:ln>
        </p:spPr>
        <p:txBody>
          <a:bodyPr vert="horz" wrap="square" lIns="0" tIns="39370" rIns="0" bIns="0" rtlCol="0">
            <a:spAutoFit/>
          </a:bodyPr>
          <a:lstStyle/>
          <a:p>
            <a:pPr marL="92075" marR="806450">
              <a:lnSpc>
                <a:spcPct val="100000"/>
              </a:lnSpc>
              <a:spcBef>
                <a:spcPts val="310"/>
              </a:spcBef>
            </a:pPr>
            <a:r>
              <a:rPr sz="1600" spc="-25" dirty="0">
                <a:solidFill>
                  <a:srgbClr val="972023"/>
                </a:solidFill>
                <a:latin typeface="Arial"/>
                <a:cs typeface="Arial"/>
              </a:rPr>
              <a:t>TechnipFMC’s </a:t>
            </a:r>
            <a:r>
              <a:rPr sz="1600" spc="-5" dirty="0">
                <a:solidFill>
                  <a:srgbClr val="972023"/>
                </a:solidFill>
                <a:latin typeface="Arial"/>
                <a:cs typeface="Arial"/>
              </a:rPr>
              <a:t>Part </a:t>
            </a:r>
            <a:r>
              <a:rPr sz="1600" spc="-10" dirty="0">
                <a:solidFill>
                  <a:srgbClr val="972023"/>
                </a:solidFill>
                <a:latin typeface="Arial"/>
                <a:cs typeface="Arial"/>
              </a:rPr>
              <a:t>Number and </a:t>
            </a:r>
            <a:r>
              <a:rPr sz="1600" spc="-5" dirty="0">
                <a:solidFill>
                  <a:srgbClr val="972023"/>
                </a:solidFill>
                <a:latin typeface="Arial"/>
                <a:cs typeface="Arial"/>
              </a:rPr>
              <a:t>its revision  </a:t>
            </a:r>
            <a:r>
              <a:rPr sz="1600" spc="-20" dirty="0">
                <a:solidFill>
                  <a:srgbClr val="972023"/>
                </a:solidFill>
                <a:latin typeface="Arial"/>
                <a:cs typeface="Arial"/>
              </a:rPr>
              <a:t>number, </a:t>
            </a:r>
            <a:r>
              <a:rPr sz="1600" b="1" spc="-5" dirty="0">
                <a:solidFill>
                  <a:srgbClr val="972023"/>
                </a:solidFill>
                <a:latin typeface="Arial"/>
                <a:cs typeface="Arial"/>
              </a:rPr>
              <a:t>as built </a:t>
            </a:r>
            <a:r>
              <a:rPr sz="1600" spc="-5" dirty="0">
                <a:solidFill>
                  <a:srgbClr val="972023"/>
                </a:solidFill>
                <a:latin typeface="Arial"/>
                <a:cs typeface="Arial"/>
              </a:rPr>
              <a:t>and as referenced in</a:t>
            </a:r>
            <a:r>
              <a:rPr sz="1600" spc="110" dirty="0">
                <a:solidFill>
                  <a:srgbClr val="972023"/>
                </a:solidFill>
                <a:latin typeface="Arial"/>
                <a:cs typeface="Arial"/>
              </a:rPr>
              <a:t> </a:t>
            </a:r>
            <a:r>
              <a:rPr sz="1600" spc="-5" dirty="0">
                <a:solidFill>
                  <a:srgbClr val="972023"/>
                </a:solidFill>
                <a:latin typeface="Arial"/>
                <a:cs typeface="Arial"/>
              </a:rPr>
              <a:t>PO.</a:t>
            </a:r>
            <a:endParaRPr sz="1600">
              <a:latin typeface="Arial"/>
              <a:cs typeface="Arial"/>
            </a:endParaRPr>
          </a:p>
          <a:p>
            <a:pPr>
              <a:lnSpc>
                <a:spcPct val="100000"/>
              </a:lnSpc>
              <a:spcBef>
                <a:spcPts val="25"/>
              </a:spcBef>
            </a:pPr>
            <a:endParaRPr sz="1650">
              <a:latin typeface="Times New Roman"/>
              <a:cs typeface="Times New Roman"/>
            </a:endParaRPr>
          </a:p>
          <a:p>
            <a:pPr marL="92075" marR="124460">
              <a:lnSpc>
                <a:spcPct val="100000"/>
              </a:lnSpc>
            </a:pPr>
            <a:r>
              <a:rPr sz="1600" spc="-5" dirty="0">
                <a:solidFill>
                  <a:srgbClr val="972023"/>
                </a:solidFill>
                <a:latin typeface="Arial"/>
                <a:cs typeface="Arial"/>
              </a:rPr>
              <a:t>When multiple PO lines are submitted for the same  PO, use Page 2 of the </a:t>
            </a:r>
            <a:r>
              <a:rPr sz="1600" spc="-45" dirty="0">
                <a:solidFill>
                  <a:srgbClr val="972023"/>
                </a:solidFill>
                <a:latin typeface="Arial"/>
                <a:cs typeface="Arial"/>
              </a:rPr>
              <a:t>ATS </a:t>
            </a:r>
            <a:r>
              <a:rPr sz="1600" spc="-5" dirty="0">
                <a:solidFill>
                  <a:srgbClr val="972023"/>
                </a:solidFill>
                <a:latin typeface="Arial"/>
                <a:cs typeface="Arial"/>
              </a:rPr>
              <a:t>Form and write:  “Multiple PO lines, </a:t>
            </a:r>
            <a:r>
              <a:rPr sz="1600" spc="-10" dirty="0">
                <a:solidFill>
                  <a:srgbClr val="972023"/>
                </a:solidFill>
                <a:latin typeface="Arial"/>
                <a:cs typeface="Arial"/>
              </a:rPr>
              <a:t>refer </a:t>
            </a:r>
            <a:r>
              <a:rPr sz="1600" spc="-5" dirty="0">
                <a:solidFill>
                  <a:srgbClr val="972023"/>
                </a:solidFill>
                <a:latin typeface="Arial"/>
                <a:cs typeface="Arial"/>
              </a:rPr>
              <a:t>Page</a:t>
            </a:r>
            <a:r>
              <a:rPr sz="1600" spc="15" dirty="0">
                <a:solidFill>
                  <a:srgbClr val="972023"/>
                </a:solidFill>
                <a:latin typeface="Arial"/>
                <a:cs typeface="Arial"/>
              </a:rPr>
              <a:t> </a:t>
            </a:r>
            <a:r>
              <a:rPr sz="1600" spc="-10" dirty="0">
                <a:solidFill>
                  <a:srgbClr val="972023"/>
                </a:solidFill>
                <a:latin typeface="Arial"/>
                <a:cs typeface="Arial"/>
              </a:rPr>
              <a:t>2”</a:t>
            </a:r>
            <a:endParaRPr sz="1600">
              <a:latin typeface="Arial"/>
              <a:cs typeface="Arial"/>
            </a:endParaRPr>
          </a:p>
        </p:txBody>
      </p:sp>
      <p:sp>
        <p:nvSpPr>
          <p:cNvPr id="9" name="object 9"/>
          <p:cNvSpPr txBox="1"/>
          <p:nvPr/>
        </p:nvSpPr>
        <p:spPr>
          <a:xfrm>
            <a:off x="6614921" y="4722114"/>
            <a:ext cx="4846320" cy="1077595"/>
          </a:xfrm>
          <a:prstGeom prst="rect">
            <a:avLst/>
          </a:prstGeom>
          <a:ln w="19811">
            <a:solidFill>
              <a:srgbClr val="CA2C2F"/>
            </a:solidFill>
          </a:ln>
        </p:spPr>
        <p:txBody>
          <a:bodyPr vert="horz" wrap="square" lIns="0" tIns="41275" rIns="0" bIns="0" rtlCol="0">
            <a:spAutoFit/>
          </a:bodyPr>
          <a:lstStyle/>
          <a:p>
            <a:pPr marL="90805">
              <a:lnSpc>
                <a:spcPct val="100000"/>
              </a:lnSpc>
              <a:spcBef>
                <a:spcPts val="325"/>
              </a:spcBef>
            </a:pPr>
            <a:r>
              <a:rPr sz="1600" spc="-25" dirty="0">
                <a:solidFill>
                  <a:srgbClr val="972023"/>
                </a:solidFill>
                <a:latin typeface="Arial"/>
                <a:cs typeface="Arial"/>
              </a:rPr>
              <a:t>TechnipFMC’s </a:t>
            </a:r>
            <a:r>
              <a:rPr sz="1600" spc="-5" dirty="0">
                <a:solidFill>
                  <a:srgbClr val="972023"/>
                </a:solidFill>
                <a:latin typeface="Arial"/>
                <a:cs typeface="Arial"/>
              </a:rPr>
              <a:t>Part Description as per PO</a:t>
            </a:r>
            <a:r>
              <a:rPr sz="1600" spc="25" dirty="0">
                <a:solidFill>
                  <a:srgbClr val="972023"/>
                </a:solidFill>
                <a:latin typeface="Arial"/>
                <a:cs typeface="Arial"/>
              </a:rPr>
              <a:t> </a:t>
            </a:r>
            <a:r>
              <a:rPr sz="1600" spc="-5" dirty="0">
                <a:solidFill>
                  <a:srgbClr val="972023"/>
                </a:solidFill>
                <a:latin typeface="Arial"/>
                <a:cs typeface="Arial"/>
              </a:rPr>
              <a:t>line.</a:t>
            </a:r>
            <a:endParaRPr sz="1600">
              <a:latin typeface="Arial"/>
              <a:cs typeface="Arial"/>
            </a:endParaRPr>
          </a:p>
          <a:p>
            <a:pPr>
              <a:lnSpc>
                <a:spcPct val="100000"/>
              </a:lnSpc>
              <a:spcBef>
                <a:spcPts val="25"/>
              </a:spcBef>
            </a:pPr>
            <a:endParaRPr sz="1650">
              <a:latin typeface="Times New Roman"/>
              <a:cs typeface="Times New Roman"/>
            </a:endParaRPr>
          </a:p>
          <a:p>
            <a:pPr marL="90805" marR="163830">
              <a:lnSpc>
                <a:spcPct val="100000"/>
              </a:lnSpc>
            </a:pPr>
            <a:r>
              <a:rPr sz="1600" spc="-5" dirty="0">
                <a:solidFill>
                  <a:srgbClr val="972023"/>
                </a:solidFill>
                <a:latin typeface="Arial"/>
                <a:cs typeface="Arial"/>
              </a:rPr>
              <a:t>When multiple PO lines are submitted for the same  PO, </a:t>
            </a:r>
            <a:r>
              <a:rPr sz="1600" b="1" spc="-10" dirty="0">
                <a:solidFill>
                  <a:srgbClr val="972023"/>
                </a:solidFill>
                <a:latin typeface="Arial"/>
                <a:cs typeface="Arial"/>
              </a:rPr>
              <a:t>leave </a:t>
            </a:r>
            <a:r>
              <a:rPr sz="1600" b="1" spc="-5" dirty="0">
                <a:solidFill>
                  <a:srgbClr val="972023"/>
                </a:solidFill>
                <a:latin typeface="Arial"/>
                <a:cs typeface="Arial"/>
              </a:rPr>
              <a:t>it</a:t>
            </a:r>
            <a:r>
              <a:rPr sz="1600" b="1" spc="75" dirty="0">
                <a:solidFill>
                  <a:srgbClr val="972023"/>
                </a:solidFill>
                <a:latin typeface="Arial"/>
                <a:cs typeface="Arial"/>
              </a:rPr>
              <a:t> </a:t>
            </a:r>
            <a:r>
              <a:rPr sz="1600" b="1" spc="-5" dirty="0">
                <a:solidFill>
                  <a:srgbClr val="972023"/>
                </a:solidFill>
                <a:latin typeface="Arial"/>
                <a:cs typeface="Arial"/>
              </a:rPr>
              <a:t>blank</a:t>
            </a:r>
            <a:r>
              <a:rPr sz="1600" spc="-5" dirty="0">
                <a:solidFill>
                  <a:srgbClr val="972023"/>
                </a:solidFill>
                <a:latin typeface="Arial"/>
                <a:cs typeface="Arial"/>
              </a:rPr>
              <a:t>.</a:t>
            </a:r>
            <a:endParaRPr sz="1600">
              <a:latin typeface="Arial"/>
              <a:cs typeface="Arial"/>
            </a:endParaRPr>
          </a:p>
        </p:txBody>
      </p:sp>
      <p:sp>
        <p:nvSpPr>
          <p:cNvPr id="10" name="object 10"/>
          <p:cNvSpPr/>
          <p:nvPr/>
        </p:nvSpPr>
        <p:spPr>
          <a:xfrm>
            <a:off x="1387602" y="5198109"/>
            <a:ext cx="5226685" cy="127000"/>
          </a:xfrm>
          <a:custGeom>
            <a:avLst/>
            <a:gdLst/>
            <a:ahLst/>
            <a:cxnLst/>
            <a:rect l="l" t="t" r="r" b="b"/>
            <a:pathLst>
              <a:path w="5226684" h="127000">
                <a:moveTo>
                  <a:pt x="76200" y="0"/>
                </a:moveTo>
                <a:lnTo>
                  <a:pt x="0" y="63499"/>
                </a:lnTo>
                <a:lnTo>
                  <a:pt x="76200" y="126999"/>
                </a:lnTo>
                <a:lnTo>
                  <a:pt x="76200" y="73405"/>
                </a:lnTo>
                <a:lnTo>
                  <a:pt x="63500" y="73405"/>
                </a:lnTo>
                <a:lnTo>
                  <a:pt x="63500" y="53593"/>
                </a:lnTo>
                <a:lnTo>
                  <a:pt x="76200" y="53593"/>
                </a:lnTo>
                <a:lnTo>
                  <a:pt x="76200" y="0"/>
                </a:lnTo>
                <a:close/>
              </a:path>
              <a:path w="5226684" h="127000">
                <a:moveTo>
                  <a:pt x="76200" y="53593"/>
                </a:moveTo>
                <a:lnTo>
                  <a:pt x="63500" y="53593"/>
                </a:lnTo>
                <a:lnTo>
                  <a:pt x="63500" y="73405"/>
                </a:lnTo>
                <a:lnTo>
                  <a:pt x="76200" y="73405"/>
                </a:lnTo>
                <a:lnTo>
                  <a:pt x="76200" y="53593"/>
                </a:lnTo>
                <a:close/>
              </a:path>
              <a:path w="5226684" h="127000">
                <a:moveTo>
                  <a:pt x="5226558" y="53593"/>
                </a:moveTo>
                <a:lnTo>
                  <a:pt x="76200" y="53593"/>
                </a:lnTo>
                <a:lnTo>
                  <a:pt x="76200" y="73405"/>
                </a:lnTo>
                <a:lnTo>
                  <a:pt x="5226558" y="73405"/>
                </a:lnTo>
                <a:lnTo>
                  <a:pt x="5226558" y="53593"/>
                </a:lnTo>
                <a:close/>
              </a:path>
            </a:pathLst>
          </a:custGeom>
          <a:solidFill>
            <a:srgbClr val="CA2C2F"/>
          </a:solidFill>
        </p:spPr>
        <p:txBody>
          <a:bodyPr wrap="square" lIns="0" tIns="0" rIns="0" bIns="0" rtlCol="0"/>
          <a:lstStyle/>
          <a:p>
            <a:endParaRPr/>
          </a:p>
        </p:txBody>
      </p:sp>
      <p:sp>
        <p:nvSpPr>
          <p:cNvPr id="11" name="object 11"/>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
        <p:nvSpPr>
          <p:cNvPr id="12" name="object 12"/>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8</a:t>
            </a:fld>
            <a:endParaRPr spc="-5" dirty="0"/>
          </a:p>
        </p:txBody>
      </p:sp>
      <p:sp>
        <p:nvSpPr>
          <p:cNvPr id="18" name="object 3">
            <a:extLst>
              <a:ext uri="{FF2B5EF4-FFF2-40B4-BE49-F238E27FC236}">
                <a16:creationId xmlns:a16="http://schemas.microsoft.com/office/drawing/2014/main" id="{C8349065-B4F5-10A6-C765-D914327047B0}"/>
              </a:ext>
            </a:extLst>
          </p:cNvPr>
          <p:cNvSpPr/>
          <p:nvPr/>
        </p:nvSpPr>
        <p:spPr>
          <a:xfrm>
            <a:off x="398018" y="770509"/>
            <a:ext cx="5986780" cy="1214500"/>
          </a:xfrm>
          <a:custGeom>
            <a:avLst/>
            <a:gdLst/>
            <a:ahLst/>
            <a:cxnLst/>
            <a:rect l="l" t="t" r="r" b="b"/>
            <a:pathLst>
              <a:path w="5986780" h="1828800">
                <a:moveTo>
                  <a:pt x="0" y="1828800"/>
                </a:moveTo>
                <a:lnTo>
                  <a:pt x="5986272" y="1828800"/>
                </a:lnTo>
                <a:lnTo>
                  <a:pt x="5986272" y="0"/>
                </a:lnTo>
                <a:lnTo>
                  <a:pt x="0" y="0"/>
                </a:lnTo>
                <a:lnTo>
                  <a:pt x="0" y="1828800"/>
                </a:lnTo>
                <a:close/>
              </a:path>
            </a:pathLst>
          </a:custGeom>
          <a:solidFill>
            <a:srgbClr val="FFFFFF">
              <a:alpha val="50195"/>
            </a:srgbClr>
          </a:solidFill>
        </p:spPr>
        <p:txBody>
          <a:bodyPr wrap="square" lIns="0" tIns="0" rIns="0" bIns="0" rtlCol="0"/>
          <a:lstStyle/>
          <a:p>
            <a:endParaRPr/>
          </a:p>
        </p:txBody>
      </p:sp>
      <p:sp>
        <p:nvSpPr>
          <p:cNvPr id="19" name="object 3">
            <a:extLst>
              <a:ext uri="{FF2B5EF4-FFF2-40B4-BE49-F238E27FC236}">
                <a16:creationId xmlns:a16="http://schemas.microsoft.com/office/drawing/2014/main" id="{F817FD3C-9434-3C06-E6CA-D8BE6E15365A}"/>
              </a:ext>
            </a:extLst>
          </p:cNvPr>
          <p:cNvSpPr/>
          <p:nvPr/>
        </p:nvSpPr>
        <p:spPr>
          <a:xfrm>
            <a:off x="457580" y="3676013"/>
            <a:ext cx="5986780" cy="1429387"/>
          </a:xfrm>
          <a:custGeom>
            <a:avLst/>
            <a:gdLst/>
            <a:ahLst/>
            <a:cxnLst/>
            <a:rect l="l" t="t" r="r" b="b"/>
            <a:pathLst>
              <a:path w="5986780" h="1828800">
                <a:moveTo>
                  <a:pt x="0" y="1828800"/>
                </a:moveTo>
                <a:lnTo>
                  <a:pt x="5986272" y="1828800"/>
                </a:lnTo>
                <a:lnTo>
                  <a:pt x="5986272" y="0"/>
                </a:lnTo>
                <a:lnTo>
                  <a:pt x="0" y="0"/>
                </a:lnTo>
                <a:lnTo>
                  <a:pt x="0" y="1828800"/>
                </a:lnTo>
                <a:close/>
              </a:path>
            </a:pathLst>
          </a:custGeom>
          <a:solidFill>
            <a:srgbClr val="FFFFFF">
              <a:alpha val="50195"/>
            </a:srgbClr>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4FFF8-0972-AB6B-D8B7-8F2C26A38A34}"/>
              </a:ext>
            </a:extLst>
          </p:cNvPr>
          <p:cNvPicPr>
            <a:picLocks noChangeAspect="1"/>
          </p:cNvPicPr>
          <p:nvPr/>
        </p:nvPicPr>
        <p:blipFill>
          <a:blip r:embed="rId2"/>
          <a:stretch>
            <a:fillRect/>
          </a:stretch>
        </p:blipFill>
        <p:spPr>
          <a:xfrm>
            <a:off x="340289" y="1447800"/>
            <a:ext cx="5838825" cy="2628900"/>
          </a:xfrm>
          <a:prstGeom prst="rect">
            <a:avLst/>
          </a:prstGeom>
        </p:spPr>
      </p:pic>
      <p:sp>
        <p:nvSpPr>
          <p:cNvPr id="3" name="object 3"/>
          <p:cNvSpPr/>
          <p:nvPr/>
        </p:nvSpPr>
        <p:spPr>
          <a:xfrm>
            <a:off x="398018" y="1308861"/>
            <a:ext cx="5986780" cy="1828800"/>
          </a:xfrm>
          <a:custGeom>
            <a:avLst/>
            <a:gdLst/>
            <a:ahLst/>
            <a:cxnLst/>
            <a:rect l="l" t="t" r="r" b="b"/>
            <a:pathLst>
              <a:path w="5986780" h="1828800">
                <a:moveTo>
                  <a:pt x="0" y="1828800"/>
                </a:moveTo>
                <a:lnTo>
                  <a:pt x="5986272" y="1828800"/>
                </a:lnTo>
                <a:lnTo>
                  <a:pt x="5986272" y="0"/>
                </a:lnTo>
                <a:lnTo>
                  <a:pt x="0" y="0"/>
                </a:lnTo>
                <a:lnTo>
                  <a:pt x="0" y="182880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1294836" y="3137661"/>
            <a:ext cx="5495290" cy="127000"/>
          </a:xfrm>
          <a:custGeom>
            <a:avLst/>
            <a:gdLst/>
            <a:ahLst/>
            <a:cxnLst/>
            <a:rect l="l" t="t" r="r" b="b"/>
            <a:pathLst>
              <a:path w="5495290" h="127000">
                <a:moveTo>
                  <a:pt x="76200" y="0"/>
                </a:moveTo>
                <a:lnTo>
                  <a:pt x="0" y="63500"/>
                </a:lnTo>
                <a:lnTo>
                  <a:pt x="76200" y="127000"/>
                </a:lnTo>
                <a:lnTo>
                  <a:pt x="76200" y="73405"/>
                </a:lnTo>
                <a:lnTo>
                  <a:pt x="63500" y="73405"/>
                </a:lnTo>
                <a:lnTo>
                  <a:pt x="63500" y="53593"/>
                </a:lnTo>
                <a:lnTo>
                  <a:pt x="76200" y="53593"/>
                </a:lnTo>
                <a:lnTo>
                  <a:pt x="76200" y="0"/>
                </a:lnTo>
                <a:close/>
              </a:path>
              <a:path w="5495290" h="127000">
                <a:moveTo>
                  <a:pt x="76200" y="53593"/>
                </a:moveTo>
                <a:lnTo>
                  <a:pt x="63500" y="53593"/>
                </a:lnTo>
                <a:lnTo>
                  <a:pt x="63500" y="73405"/>
                </a:lnTo>
                <a:lnTo>
                  <a:pt x="76200" y="73405"/>
                </a:lnTo>
                <a:lnTo>
                  <a:pt x="76200" y="53593"/>
                </a:lnTo>
                <a:close/>
              </a:path>
              <a:path w="5495290" h="127000">
                <a:moveTo>
                  <a:pt x="5494909" y="53593"/>
                </a:moveTo>
                <a:lnTo>
                  <a:pt x="76200" y="53593"/>
                </a:lnTo>
                <a:lnTo>
                  <a:pt x="76200" y="73405"/>
                </a:lnTo>
                <a:lnTo>
                  <a:pt x="5494909" y="73405"/>
                </a:lnTo>
                <a:lnTo>
                  <a:pt x="5494909" y="53593"/>
                </a:lnTo>
                <a:close/>
              </a:path>
            </a:pathLst>
          </a:custGeom>
          <a:solidFill>
            <a:srgbClr val="CA2C2F"/>
          </a:solidFill>
        </p:spPr>
        <p:txBody>
          <a:bodyPr wrap="square" lIns="0" tIns="0" rIns="0" bIns="0" rtlCol="0"/>
          <a:lstStyle/>
          <a:p>
            <a:endParaRPr/>
          </a:p>
        </p:txBody>
      </p:sp>
      <p:sp>
        <p:nvSpPr>
          <p:cNvPr id="5" name="object 5"/>
          <p:cNvSpPr/>
          <p:nvPr/>
        </p:nvSpPr>
        <p:spPr>
          <a:xfrm>
            <a:off x="6584442" y="1079753"/>
            <a:ext cx="5273040" cy="4525010"/>
          </a:xfrm>
          <a:custGeom>
            <a:avLst/>
            <a:gdLst/>
            <a:ahLst/>
            <a:cxnLst/>
            <a:rect l="l" t="t" r="r" b="b"/>
            <a:pathLst>
              <a:path w="5273040" h="4525010">
                <a:moveTo>
                  <a:pt x="0" y="4524756"/>
                </a:moveTo>
                <a:lnTo>
                  <a:pt x="5273040" y="4524756"/>
                </a:lnTo>
                <a:lnTo>
                  <a:pt x="5273040" y="0"/>
                </a:lnTo>
                <a:lnTo>
                  <a:pt x="0" y="0"/>
                </a:lnTo>
                <a:lnTo>
                  <a:pt x="0" y="4524756"/>
                </a:lnTo>
                <a:close/>
              </a:path>
            </a:pathLst>
          </a:custGeom>
          <a:solidFill>
            <a:srgbClr val="FFFFFF"/>
          </a:solidFill>
        </p:spPr>
        <p:txBody>
          <a:bodyPr wrap="square" lIns="0" tIns="0" rIns="0" bIns="0" rtlCol="0"/>
          <a:lstStyle/>
          <a:p>
            <a:endParaRPr/>
          </a:p>
        </p:txBody>
      </p:sp>
      <p:sp>
        <p:nvSpPr>
          <p:cNvPr id="6" name="object 6"/>
          <p:cNvSpPr txBox="1"/>
          <p:nvPr/>
        </p:nvSpPr>
        <p:spPr>
          <a:xfrm>
            <a:off x="6584442" y="1079753"/>
            <a:ext cx="5273040" cy="4525010"/>
          </a:xfrm>
          <a:prstGeom prst="rect">
            <a:avLst/>
          </a:prstGeom>
          <a:ln w="19811">
            <a:solidFill>
              <a:srgbClr val="CA2C2F"/>
            </a:solidFill>
          </a:ln>
        </p:spPr>
        <p:txBody>
          <a:bodyPr vert="horz" wrap="square" lIns="0" tIns="40005" rIns="0" bIns="0" rtlCol="0">
            <a:spAutoFit/>
          </a:bodyPr>
          <a:lstStyle/>
          <a:p>
            <a:pPr marL="90805" marR="633095">
              <a:lnSpc>
                <a:spcPct val="100000"/>
              </a:lnSpc>
              <a:spcBef>
                <a:spcPts val="315"/>
              </a:spcBef>
            </a:pPr>
            <a:r>
              <a:rPr sz="1600" spc="-5" dirty="0">
                <a:solidFill>
                  <a:srgbClr val="972023"/>
                </a:solidFill>
                <a:latin typeface="Arial"/>
                <a:cs typeface="Arial"/>
              </a:rPr>
              <a:t>Fill in serial number (SN) covered by the </a:t>
            </a:r>
            <a:r>
              <a:rPr sz="1600" spc="-45" dirty="0">
                <a:solidFill>
                  <a:srgbClr val="972023"/>
                </a:solidFill>
                <a:latin typeface="Arial"/>
                <a:cs typeface="Arial"/>
              </a:rPr>
              <a:t>ATS </a:t>
            </a:r>
            <a:r>
              <a:rPr sz="1600" b="1" spc="-5" dirty="0">
                <a:solidFill>
                  <a:srgbClr val="972023"/>
                </a:solidFill>
                <a:latin typeface="Arial"/>
                <a:cs typeface="Arial"/>
              </a:rPr>
              <a:t>if  required </a:t>
            </a:r>
            <a:r>
              <a:rPr sz="1600" spc="-5" dirty="0">
                <a:solidFill>
                  <a:srgbClr val="972023"/>
                </a:solidFill>
                <a:latin typeface="Arial"/>
                <a:cs typeface="Arial"/>
              </a:rPr>
              <a:t>by Part Report per specification</a:t>
            </a:r>
            <a:r>
              <a:rPr sz="1600" spc="90" dirty="0">
                <a:solidFill>
                  <a:srgbClr val="972023"/>
                </a:solidFill>
                <a:latin typeface="Arial"/>
                <a:cs typeface="Arial"/>
              </a:rPr>
              <a:t> </a:t>
            </a:r>
            <a:r>
              <a:rPr sz="1600" b="1" spc="-5" dirty="0">
                <a:solidFill>
                  <a:srgbClr val="972023"/>
                </a:solidFill>
                <a:latin typeface="Arial"/>
                <a:cs typeface="Arial"/>
              </a:rPr>
              <a:t>Q03401</a:t>
            </a:r>
            <a:r>
              <a:rPr sz="1600" spc="-5" dirty="0">
                <a:solidFill>
                  <a:srgbClr val="972023"/>
                </a:solidFill>
                <a:latin typeface="Arial"/>
                <a:cs typeface="Arial"/>
              </a:rPr>
              <a:t>.</a:t>
            </a:r>
            <a:endParaRPr sz="1600">
              <a:latin typeface="Arial"/>
              <a:cs typeface="Arial"/>
            </a:endParaRPr>
          </a:p>
          <a:p>
            <a:pPr>
              <a:lnSpc>
                <a:spcPct val="100000"/>
              </a:lnSpc>
              <a:spcBef>
                <a:spcPts val="25"/>
              </a:spcBef>
            </a:pPr>
            <a:endParaRPr sz="1650">
              <a:latin typeface="Times New Roman"/>
              <a:cs typeface="Times New Roman"/>
            </a:endParaRPr>
          </a:p>
          <a:p>
            <a:pPr marL="90805" marR="189230">
              <a:lnSpc>
                <a:spcPct val="100000"/>
              </a:lnSpc>
            </a:pPr>
            <a:r>
              <a:rPr sz="1600" spc="-5" dirty="0">
                <a:solidFill>
                  <a:srgbClr val="972023"/>
                </a:solidFill>
                <a:latin typeface="Arial"/>
                <a:cs typeface="Arial"/>
              </a:rPr>
              <a:t>If the </a:t>
            </a:r>
            <a:r>
              <a:rPr sz="1600" spc="-45" dirty="0">
                <a:solidFill>
                  <a:srgbClr val="972023"/>
                </a:solidFill>
                <a:latin typeface="Arial"/>
                <a:cs typeface="Arial"/>
              </a:rPr>
              <a:t>ATS </a:t>
            </a:r>
            <a:r>
              <a:rPr sz="1600" spc="-5" dirty="0">
                <a:solidFill>
                  <a:srgbClr val="972023"/>
                </a:solidFill>
                <a:latin typeface="Arial"/>
                <a:cs typeface="Arial"/>
              </a:rPr>
              <a:t>is for multiple SNs in a complete range, the  lowest and highest SN shall be separated </a:t>
            </a:r>
            <a:r>
              <a:rPr sz="1600" spc="-10" dirty="0">
                <a:solidFill>
                  <a:srgbClr val="972023"/>
                </a:solidFill>
                <a:latin typeface="Arial"/>
                <a:cs typeface="Arial"/>
              </a:rPr>
              <a:t>with </a:t>
            </a:r>
            <a:r>
              <a:rPr sz="1600" spc="-5" dirty="0">
                <a:solidFill>
                  <a:srgbClr val="972023"/>
                </a:solidFill>
                <a:latin typeface="Arial"/>
                <a:cs typeface="Arial"/>
              </a:rPr>
              <a:t>the </a:t>
            </a:r>
            <a:r>
              <a:rPr sz="1600" spc="-10" dirty="0">
                <a:solidFill>
                  <a:srgbClr val="972023"/>
                </a:solidFill>
                <a:latin typeface="Arial"/>
                <a:cs typeface="Arial"/>
              </a:rPr>
              <a:t>word  “through“, e.g. </a:t>
            </a:r>
            <a:r>
              <a:rPr sz="1600" spc="-5" dirty="0">
                <a:solidFill>
                  <a:srgbClr val="972023"/>
                </a:solidFill>
                <a:latin typeface="Arial"/>
                <a:cs typeface="Arial"/>
              </a:rPr>
              <a:t>10124-1 through</a:t>
            </a:r>
            <a:r>
              <a:rPr sz="1600" spc="100" dirty="0">
                <a:solidFill>
                  <a:srgbClr val="972023"/>
                </a:solidFill>
                <a:latin typeface="Arial"/>
                <a:cs typeface="Arial"/>
              </a:rPr>
              <a:t> </a:t>
            </a:r>
            <a:r>
              <a:rPr sz="1600" spc="-5" dirty="0">
                <a:solidFill>
                  <a:srgbClr val="972023"/>
                </a:solidFill>
                <a:latin typeface="Arial"/>
                <a:cs typeface="Arial"/>
              </a:rPr>
              <a:t>10124-15.</a:t>
            </a:r>
            <a:endParaRPr sz="1600">
              <a:latin typeface="Arial"/>
              <a:cs typeface="Arial"/>
            </a:endParaRPr>
          </a:p>
          <a:p>
            <a:pPr>
              <a:lnSpc>
                <a:spcPct val="100000"/>
              </a:lnSpc>
              <a:spcBef>
                <a:spcPts val="25"/>
              </a:spcBef>
            </a:pPr>
            <a:endParaRPr sz="1650">
              <a:latin typeface="Times New Roman"/>
              <a:cs typeface="Times New Roman"/>
            </a:endParaRPr>
          </a:p>
          <a:p>
            <a:pPr marL="90805" marR="259715">
              <a:lnSpc>
                <a:spcPct val="100000"/>
              </a:lnSpc>
            </a:pPr>
            <a:r>
              <a:rPr sz="1600" spc="-5" dirty="0">
                <a:solidFill>
                  <a:srgbClr val="972023"/>
                </a:solidFill>
                <a:latin typeface="Arial"/>
                <a:cs typeface="Arial"/>
              </a:rPr>
              <a:t>If the </a:t>
            </a:r>
            <a:r>
              <a:rPr sz="1600" spc="-45" dirty="0">
                <a:solidFill>
                  <a:srgbClr val="972023"/>
                </a:solidFill>
                <a:latin typeface="Arial"/>
                <a:cs typeface="Arial"/>
              </a:rPr>
              <a:t>ATS </a:t>
            </a:r>
            <a:r>
              <a:rPr sz="1600" spc="-5" dirty="0">
                <a:solidFill>
                  <a:srgbClr val="972023"/>
                </a:solidFill>
                <a:latin typeface="Arial"/>
                <a:cs typeface="Arial"/>
              </a:rPr>
              <a:t>is for multiple SNs not in a range the SNs  shall be separated </a:t>
            </a:r>
            <a:r>
              <a:rPr sz="1600" spc="-10" dirty="0">
                <a:solidFill>
                  <a:srgbClr val="972023"/>
                </a:solidFill>
                <a:latin typeface="Arial"/>
                <a:cs typeface="Arial"/>
              </a:rPr>
              <a:t>with </a:t>
            </a:r>
            <a:r>
              <a:rPr sz="1600" spc="-5" dirty="0">
                <a:solidFill>
                  <a:srgbClr val="972023"/>
                </a:solidFill>
                <a:latin typeface="Arial"/>
                <a:cs typeface="Arial"/>
              </a:rPr>
              <a:t>comma, e.g.10124-1, 10124-4,  10124-7 and 10124-</a:t>
            </a:r>
            <a:r>
              <a:rPr sz="1600" spc="25" dirty="0">
                <a:solidFill>
                  <a:srgbClr val="972023"/>
                </a:solidFill>
                <a:latin typeface="Arial"/>
                <a:cs typeface="Arial"/>
              </a:rPr>
              <a:t> </a:t>
            </a:r>
            <a:r>
              <a:rPr sz="1600" spc="-5" dirty="0">
                <a:solidFill>
                  <a:srgbClr val="972023"/>
                </a:solidFill>
                <a:latin typeface="Arial"/>
                <a:cs typeface="Arial"/>
              </a:rPr>
              <a:t>9.</a:t>
            </a:r>
            <a:endParaRPr sz="1600">
              <a:latin typeface="Arial"/>
              <a:cs typeface="Arial"/>
            </a:endParaRPr>
          </a:p>
          <a:p>
            <a:pPr>
              <a:lnSpc>
                <a:spcPct val="100000"/>
              </a:lnSpc>
              <a:spcBef>
                <a:spcPts val="25"/>
              </a:spcBef>
            </a:pPr>
            <a:endParaRPr sz="1650">
              <a:latin typeface="Times New Roman"/>
              <a:cs typeface="Times New Roman"/>
            </a:endParaRPr>
          </a:p>
          <a:p>
            <a:pPr marL="90805" marR="372110">
              <a:lnSpc>
                <a:spcPct val="100000"/>
              </a:lnSpc>
            </a:pPr>
            <a:r>
              <a:rPr sz="1600" spc="-5" dirty="0">
                <a:solidFill>
                  <a:srgbClr val="972023"/>
                </a:solidFill>
                <a:latin typeface="Arial"/>
                <a:cs typeface="Arial"/>
              </a:rPr>
              <a:t>If the </a:t>
            </a:r>
            <a:r>
              <a:rPr sz="1600" spc="-45" dirty="0">
                <a:solidFill>
                  <a:srgbClr val="972023"/>
                </a:solidFill>
                <a:latin typeface="Arial"/>
                <a:cs typeface="Arial"/>
              </a:rPr>
              <a:t>ATS </a:t>
            </a:r>
            <a:r>
              <a:rPr sz="1600" spc="-5" dirty="0">
                <a:solidFill>
                  <a:srgbClr val="972023"/>
                </a:solidFill>
                <a:latin typeface="Arial"/>
                <a:cs typeface="Arial"/>
              </a:rPr>
              <a:t>is for multiple SNs(&gt;10) and not in a range,  then use Page 2 </a:t>
            </a:r>
            <a:r>
              <a:rPr sz="1600" spc="-10" dirty="0">
                <a:solidFill>
                  <a:srgbClr val="972023"/>
                </a:solidFill>
                <a:latin typeface="Arial"/>
                <a:cs typeface="Arial"/>
              </a:rPr>
              <a:t>and write </a:t>
            </a:r>
            <a:r>
              <a:rPr sz="1600" spc="-5" dirty="0">
                <a:solidFill>
                  <a:srgbClr val="972023"/>
                </a:solidFill>
                <a:latin typeface="Arial"/>
                <a:cs typeface="Arial"/>
              </a:rPr>
              <a:t>“Multiple serial </a:t>
            </a:r>
            <a:r>
              <a:rPr sz="1600" spc="-10" dirty="0">
                <a:solidFill>
                  <a:srgbClr val="972023"/>
                </a:solidFill>
                <a:latin typeface="Arial"/>
                <a:cs typeface="Arial"/>
              </a:rPr>
              <a:t>numbers,  refer </a:t>
            </a:r>
            <a:r>
              <a:rPr sz="1600" spc="-5" dirty="0">
                <a:solidFill>
                  <a:srgbClr val="972023"/>
                </a:solidFill>
                <a:latin typeface="Arial"/>
                <a:cs typeface="Arial"/>
              </a:rPr>
              <a:t>Page</a:t>
            </a:r>
            <a:r>
              <a:rPr sz="1600" spc="15" dirty="0">
                <a:solidFill>
                  <a:srgbClr val="972023"/>
                </a:solidFill>
                <a:latin typeface="Arial"/>
                <a:cs typeface="Arial"/>
              </a:rPr>
              <a:t> </a:t>
            </a:r>
            <a:r>
              <a:rPr sz="1600" spc="-10" dirty="0">
                <a:solidFill>
                  <a:srgbClr val="972023"/>
                </a:solidFill>
                <a:latin typeface="Arial"/>
                <a:cs typeface="Arial"/>
              </a:rPr>
              <a:t>2”.</a:t>
            </a:r>
            <a:endParaRPr sz="1600">
              <a:latin typeface="Arial"/>
              <a:cs typeface="Arial"/>
            </a:endParaRPr>
          </a:p>
          <a:p>
            <a:pPr>
              <a:lnSpc>
                <a:spcPct val="100000"/>
              </a:lnSpc>
              <a:spcBef>
                <a:spcPts val="25"/>
              </a:spcBef>
            </a:pPr>
            <a:endParaRPr sz="1650">
              <a:latin typeface="Times New Roman"/>
              <a:cs typeface="Times New Roman"/>
            </a:endParaRPr>
          </a:p>
          <a:p>
            <a:pPr marL="90805" marR="297180">
              <a:lnSpc>
                <a:spcPct val="100000"/>
              </a:lnSpc>
            </a:pPr>
            <a:r>
              <a:rPr sz="1600" spc="-5" dirty="0">
                <a:solidFill>
                  <a:srgbClr val="972023"/>
                </a:solidFill>
                <a:latin typeface="Arial"/>
                <a:cs typeface="Arial"/>
              </a:rPr>
              <a:t>Serial number shall be a unique code for the </a:t>
            </a:r>
            <a:r>
              <a:rPr sz="1600" spc="-25" dirty="0">
                <a:solidFill>
                  <a:srgbClr val="972023"/>
                </a:solidFill>
                <a:latin typeface="Arial"/>
                <a:cs typeface="Arial"/>
              </a:rPr>
              <a:t>par, </a:t>
            </a:r>
            <a:r>
              <a:rPr sz="1600" spc="-5" dirty="0">
                <a:solidFill>
                  <a:srgbClr val="972023"/>
                </a:solidFill>
                <a:latin typeface="Arial"/>
                <a:cs typeface="Arial"/>
              </a:rPr>
              <a:t>and  shall be maximum 18 characters. Space shall not be a  part of the serial</a:t>
            </a:r>
            <a:r>
              <a:rPr sz="1600" spc="25" dirty="0">
                <a:solidFill>
                  <a:srgbClr val="972023"/>
                </a:solidFill>
                <a:latin typeface="Arial"/>
                <a:cs typeface="Arial"/>
              </a:rPr>
              <a:t> </a:t>
            </a:r>
            <a:r>
              <a:rPr sz="1600" spc="-15" dirty="0">
                <a:solidFill>
                  <a:srgbClr val="972023"/>
                </a:solidFill>
                <a:latin typeface="Arial"/>
                <a:cs typeface="Arial"/>
              </a:rPr>
              <a:t>number.</a:t>
            </a:r>
            <a:endParaRPr sz="16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t>9</a:t>
            </a:fld>
            <a:endParaRPr spc="-5" dirty="0"/>
          </a:p>
        </p:txBody>
      </p:sp>
      <p:sp>
        <p:nvSpPr>
          <p:cNvPr id="7" name="object 7"/>
          <p:cNvSpPr txBox="1">
            <a:spLocks noGrp="1"/>
          </p:cNvSpPr>
          <p:nvPr>
            <p:ph type="title"/>
          </p:nvPr>
        </p:nvSpPr>
        <p:spPr>
          <a:xfrm>
            <a:off x="526795" y="168909"/>
            <a:ext cx="7425055" cy="513715"/>
          </a:xfrm>
          <a:prstGeom prst="rect">
            <a:avLst/>
          </a:prstGeom>
        </p:spPr>
        <p:txBody>
          <a:bodyPr vert="horz" wrap="square" lIns="0" tIns="12700" rIns="0" bIns="0" rtlCol="0">
            <a:spAutoFit/>
          </a:bodyPr>
          <a:lstStyle/>
          <a:p>
            <a:pPr marL="12700">
              <a:lnSpc>
                <a:spcPct val="100000"/>
              </a:lnSpc>
              <a:spcBef>
                <a:spcPts val="100"/>
              </a:spcBef>
            </a:pPr>
            <a:r>
              <a:rPr spc="-5" dirty="0"/>
              <a:t>Fields </a:t>
            </a:r>
            <a:r>
              <a:rPr dirty="0"/>
              <a:t>to </a:t>
            </a:r>
            <a:r>
              <a:rPr spc="-5" dirty="0"/>
              <a:t>complete </a:t>
            </a:r>
            <a:r>
              <a:rPr dirty="0"/>
              <a:t>by </a:t>
            </a:r>
            <a:r>
              <a:rPr spc="-5" dirty="0"/>
              <a:t>Supplier </a:t>
            </a:r>
            <a:r>
              <a:rPr spc="-10" dirty="0"/>
              <a:t>on </a:t>
            </a:r>
            <a:r>
              <a:rPr spc="-5" dirty="0"/>
              <a:t>Page</a:t>
            </a:r>
            <a:r>
              <a:rPr spc="-30" dirty="0"/>
              <a:t> </a:t>
            </a:r>
            <a:r>
              <a:rPr dirty="0"/>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62C2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9E2C89562A5240B5B5363A290603DC" ma:contentTypeVersion="44" ma:contentTypeDescription="Create a new document." ma:contentTypeScope="" ma:versionID="871f5364a5ea5f4532e56f5cba07caa0">
  <xsd:schema xmlns:xsd="http://www.w3.org/2001/XMLSchema" xmlns:xs="http://www.w3.org/2001/XMLSchema" xmlns:p="http://schemas.microsoft.com/office/2006/metadata/properties" xmlns:ns1="7ab60ffd-ac5c-4177-a7dd-3e62a462227d" xmlns:ns2="df345d5c-111e-4138-8e69-1e7d3dcd0ada" xmlns:ns4="892abe79-fdb8-46c8-ad3c-ad7dc9adc088" targetNamespace="http://schemas.microsoft.com/office/2006/metadata/properties" ma:root="true" ma:fieldsID="84925953ff030238fb63d9b80e628626" ns1:_="" ns2:_="" ns4:_="">
    <xsd:import namespace="7ab60ffd-ac5c-4177-a7dd-3e62a462227d"/>
    <xsd:import namespace="df345d5c-111e-4138-8e69-1e7d3dcd0ada"/>
    <xsd:import namespace="892abe79-fdb8-46c8-ad3c-ad7dc9adc088"/>
    <xsd:element name="properties">
      <xsd:complexType>
        <xsd:sequence>
          <xsd:element name="documentManagement">
            <xsd:complexType>
              <xsd:all>
                <xsd:element ref="ns1:GBU"/>
                <xsd:element ref="ns1:RBU_x002f_BU"/>
                <xsd:element ref="ns1:OC"/>
                <xsd:element ref="ns1:PRODUCT_x0020_OR_x0020_SERVICE_x0020_LINE"/>
                <xsd:element ref="ns1:FUNCTION"/>
                <xsd:element ref="ns1:IQ"/>
                <xsd:element ref="ns1:DOC_x0020_TYPE_x0020__x0026__x0020_LEVEL"/>
                <xsd:element ref="ns1:LOCAL_x0020_DOC_x0020_TYPE" minOccurs="0"/>
                <xsd:element ref="ns1:DOC_x0020_CODE"/>
                <xsd:element ref="ns1:REVISION_x0020_NUMBER"/>
                <xsd:element ref="ns2:REVISION_x0020_DATE" minOccurs="0"/>
                <xsd:element ref="ns4:Document_x0020_Link" minOccurs="0"/>
                <xsd:element ref="ns4:GLOBAL_x0020_BUSINESS" minOccurs="0"/>
                <xsd:element ref="ns4:FUNCTIONAL_x0020_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60ffd-ac5c-4177-a7dd-3e62a462227d" elementFormDefault="qualified">
    <xsd:import namespace="http://schemas.microsoft.com/office/2006/documentManagement/types"/>
    <xsd:import namespace="http://schemas.microsoft.com/office/infopath/2007/PartnerControls"/>
    <xsd:element name="GBU" ma:index="0" ma:displayName="BUSINESS" ma:description="Select the GBU from the drop down menu" ma:indexed="true" ma:list="{fda1f596-549d-49d0-8b04-eae35bbe8c1f}" ma:internalName="GBU" ma:readOnly="false" ma:showField="Title">
      <xsd:simpleType>
        <xsd:restriction base="dms:Lookup"/>
      </xsd:simpleType>
    </xsd:element>
    <xsd:element name="RBU_x002f_BU" ma:index="1" ma:displayName="BU / SUBSYSTEMS" ma:description="Select the RBU from the drop down menu. If &quot;PRD&quot; GBU is selected in the previous column, then select &quot;N/A&quot; for RBU" ma:indexed="true" ma:list="{74556e10-6261-48a4-9316-82338409ce83}" ma:internalName="RBU_x002f_BU" ma:readOnly="false" ma:showField="Title">
      <xsd:simpleType>
        <xsd:restriction base="dms:Lookup"/>
      </xsd:simpleType>
    </xsd:element>
    <xsd:element name="OC" ma:index="2" ma:displayName="OC" ma:description="Select the Operating Center from the drop down menu." ma:indexed="true" ma:list="{ea16b4ae-0a4e-4b4f-9d53-620ba5f4609c}" ma:internalName="OC" ma:readOnly="false" ma:showField="Title">
      <xsd:simpleType>
        <xsd:restriction base="dms:Lookup"/>
      </xsd:simpleType>
    </xsd:element>
    <xsd:element name="PRODUCT_x0020_OR_x0020_SERVICE_x0020_LINE" ma:index="3" ma:displayName="PRODUCT LINE" ma:description="Select the Product Line from the drop down menu." ma:indexed="true" ma:list="{f7a1955e-8250-47ec-bbb6-75254b23f0ca}" ma:internalName="PRODUCT_x0020_OR_x0020_SERVICE_x0020_LINE" ma:readOnly="false" ma:showField="Title">
      <xsd:simpleType>
        <xsd:restriction base="dms:Lookup"/>
      </xsd:simpleType>
    </xsd:element>
    <xsd:element name="FUNCTION" ma:index="4" ma:displayName="FUNCTION" ma:description="Select the Function from the drop down menu" ma:indexed="true" ma:list="{ac8f869a-5ba7-41d2-83fa-d8afb3daa1fc}" ma:internalName="FUNCTION" ma:readOnly="false" ma:showField="Title">
      <xsd:simpleType>
        <xsd:restriction base="dms:Lookup"/>
      </xsd:simpleType>
    </xsd:element>
    <xsd:element name="IQ" ma:index="5" ma:displayName="BE" ma:default="&lt;N/A&gt;" ma:description="Output document from BE Project?" ma:format="Dropdown" ma:internalName="IQ">
      <xsd:simpleType>
        <xsd:restriction base="dms:Choice">
          <xsd:enumeration value="Yes"/>
          <xsd:enumeration value="No"/>
          <xsd:enumeration value="&lt;N/A&gt;"/>
        </xsd:restriction>
      </xsd:simpleType>
    </xsd:element>
    <xsd:element name="DOC_x0020_TYPE_x0020__x0026__x0020_LEVEL" ma:index="6" ma:displayName="DOC TYPE &amp; LEVEL" ma:description="Select the document type and document level from the drop down menu" ma:indexed="true" ma:list="{73814c9b-1e15-462f-b749-7032badf7be4}" ma:internalName="DOC_x0020_TYPE_x0020__x0026__x0020_LEVEL" ma:readOnly="false" ma:showField="Title">
      <xsd:simpleType>
        <xsd:restriction base="dms:Lookup"/>
      </xsd:simpleType>
    </xsd:element>
    <xsd:element name="LOCAL_x0020_DOC_x0020_TYPE" ma:index="7" nillable="true" ma:displayName="LOCAL DOC TYPE" ma:description="If applicable, type in the local document type" ma:internalName="LOCAL_x0020_DOC_x0020_TYPE">
      <xsd:simpleType>
        <xsd:restriction base="dms:Text">
          <xsd:maxLength value="255"/>
        </xsd:restriction>
      </xsd:simpleType>
    </xsd:element>
    <xsd:element name="DOC_x0020_CODE" ma:index="8" ma:displayName="DOC CODE" ma:description="Fill in the document code or document number" ma:internalName="DOC_x0020_CODE">
      <xsd:simpleType>
        <xsd:restriction base="dms:Text">
          <xsd:maxLength value="255"/>
        </xsd:restriction>
      </xsd:simpleType>
    </xsd:element>
    <xsd:element name="REVISION_x0020_NUMBER" ma:index="9" ma:displayName="REVISION NUMBER" ma:description="Type in the revision number" ma:internalName="REVISION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345d5c-111e-4138-8e69-1e7d3dcd0ada" elementFormDefault="qualified">
    <xsd:import namespace="http://schemas.microsoft.com/office/2006/documentManagement/types"/>
    <xsd:import namespace="http://schemas.microsoft.com/office/infopath/2007/PartnerControls"/>
    <xsd:element name="REVISION_x0020_DATE" ma:index="10" nillable="true" ma:displayName="REVISION DATE" ma:description="If applicable, input in the revision date (DD/MM/YYYY format)" ma:format="DateOnly" ma:internalName="REVIS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92abe79-fdb8-46c8-ad3c-ad7dc9adc088" elementFormDefault="qualified">
    <xsd:import namespace="http://schemas.microsoft.com/office/2006/documentManagement/types"/>
    <xsd:import namespace="http://schemas.microsoft.com/office/infopath/2007/PartnerControls"/>
    <xsd:element name="Document_x0020_Link" ma:index="13" nillable="true" ma:displayName="Document Link" ma:default="http://inside.kbg1.net.fmcti.com/sites/GLOBALBPMS/STD/" ma:description="Full Document URL" ma:internalName="Document_x0020_Link">
      <xsd:simpleType>
        <xsd:restriction base="dms:Text">
          <xsd:maxLength value="255"/>
        </xsd:restriction>
      </xsd:simpleType>
    </xsd:element>
    <xsd:element name="GLOBAL_x0020_BUSINESS" ma:index="15" nillable="true" ma:displayName="GLOBAL BUSINESS" ma:format="Dropdown" ma:internalName="GLOBAL_x0020_BUSINESS">
      <xsd:simpleType>
        <xsd:restriction base="dms:Choice">
          <xsd:enumeration value="COR"/>
          <xsd:enumeration value="OOS"/>
          <xsd:enumeration value="SUP"/>
          <xsd:enumeration value="SUR"/>
          <xsd:enumeration value="SER"/>
          <xsd:enumeration value="PRD"/>
        </xsd:restriction>
      </xsd:simpleType>
    </xsd:element>
    <xsd:element name="FUNCTIONAL_x0020_CODE" ma:index="16" nillable="true" ma:displayName="FUNCTIONAL CODE" ma:format="Dropdown" ma:internalName="FUNCTIONAL_x0020_CODE">
      <xsd:simpleType>
        <xsd:restriction base="dms:Choice">
          <xsd:enumeration value="10-Quality"/>
          <xsd:enumeration value="11-HSE"/>
          <xsd:enumeration value="12-People &amp; Culture"/>
          <xsd:enumeration value="13-Security"/>
          <xsd:enumeration value="14-Finance &amp; Risk"/>
          <xsd:enumeration value="15-Legal &amp; Compliance"/>
          <xsd:enumeration value="16-Manufacturing"/>
          <xsd:enumeration value="17-Commercial, Project Management &amp; Operations"/>
          <xsd:enumeration value="18-Planning"/>
          <xsd:enumeration value="19-Proposals"/>
          <xsd:enumeration value="20-Engineering"/>
          <xsd:enumeration value="21-Procurement"/>
          <xsd:enumeration value="22-Construction"/>
          <xsd:enumeration value="23-Technology, R&amp;D"/>
          <xsd:enumeration value="24-Information &amp; Digital Services"/>
          <xsd:enumeration value="25-Account Management"/>
          <xsd:enumeration value="26-Communication &amp; Branding"/>
          <xsd:enumeration value="27-Real Estate and Facilities"/>
          <xsd:enumeration value="28-Global Business Servic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1" ma:displayName="DOC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CODE xmlns="7ab60ffd-ac5c-4177-a7dd-3e62a462227d">GTF-GSOP-COR-21003-02</DOC_x0020_CODE>
    <PRODUCT_x0020_OR_x0020_SERVICE_x0020_LINE xmlns="7ab60ffd-ac5c-4177-a7dd-3e62a462227d">12</PRODUCT_x0020_OR_x0020_SERVICE_x0020_LINE>
    <DOC_x0020_TYPE_x0020__x0026__x0020_LEVEL xmlns="7ab60ffd-ac5c-4177-a7dd-3e62a462227d">2</DOC_x0020_TYPE_x0020__x0026__x0020_LEVEL>
    <REVISION_x0020_DATE xmlns="df345d5c-111e-4138-8e69-1e7d3dcd0ada">2021-04-04T22:00:00+00:00</REVISION_x0020_DATE>
    <Document_x0020_Link xmlns="892abe79-fdb8-46c8-ad3c-ad7dc9adc088">http://inside.kbg1.net.fmcti.com/sites/GLOBALBPMS/STD/GTF-GSOP-COR-21003-02.pptx</Document_x0020_Link>
    <REVISION_x0020_NUMBER xmlns="7ab60ffd-ac5c-4177-a7dd-3e62a462227d">2</REVISION_x0020_NUMBER>
    <GBU xmlns="7ab60ffd-ac5c-4177-a7dd-3e62a462227d">1</GBU>
    <FUNCTIONAL_x0020_CODE xmlns="892abe79-fdb8-46c8-ad3c-ad7dc9adc088">21-Procurement</FUNCTIONAL_x0020_CODE>
    <IQ xmlns="7ab60ffd-ac5c-4177-a7dd-3e62a462227d">&lt;N/A&gt;</IQ>
    <GLOBAL_x0020_BUSINESS xmlns="892abe79-fdb8-46c8-ad3c-ad7dc9adc088">COR</GLOBAL_x0020_BUSINESS>
    <LOCAL_x0020_DOC_x0020_TYPE xmlns="7ab60ffd-ac5c-4177-a7dd-3e62a462227d">GTF</LOCAL_x0020_DOC_x0020_TYPE>
    <OC xmlns="7ab60ffd-ac5c-4177-a7dd-3e62a462227d">22</OC>
    <FUNCTION xmlns="7ab60ffd-ac5c-4177-a7dd-3e62a462227d">14</FUNCTION>
    <RBU_x002f_BU xmlns="7ab60ffd-ac5c-4177-a7dd-3e62a462227d">21</RBU_x002f_BU>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7A410-78ED-488D-B64D-590CAC722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b60ffd-ac5c-4177-a7dd-3e62a462227d"/>
    <ds:schemaRef ds:uri="df345d5c-111e-4138-8e69-1e7d3dcd0ada"/>
    <ds:schemaRef ds:uri="892abe79-fdb8-46c8-ad3c-ad7dc9adc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F177E0-3038-4FEE-8442-FD43DF470418}">
  <ds:schemaRefs>
    <ds:schemaRef ds:uri="http://schemas.microsoft.com/office/2006/documentManagement/types"/>
    <ds:schemaRef ds:uri="http://purl.org/dc/terms/"/>
    <ds:schemaRef ds:uri="http://schemas.openxmlformats.org/package/2006/metadata/core-properties"/>
    <ds:schemaRef ds:uri="892abe79-fdb8-46c8-ad3c-ad7dc9adc088"/>
    <ds:schemaRef ds:uri="http://purl.org/dc/dcmitype/"/>
    <ds:schemaRef ds:uri="http://schemas.microsoft.com/office/infopath/2007/PartnerControls"/>
    <ds:schemaRef ds:uri="df345d5c-111e-4138-8e69-1e7d3dcd0ada"/>
    <ds:schemaRef ds:uri="http://purl.org/dc/elements/1.1/"/>
    <ds:schemaRef ds:uri="http://schemas.microsoft.com/office/2006/metadata/properties"/>
    <ds:schemaRef ds:uri="7ab60ffd-ac5c-4177-a7dd-3e62a462227d"/>
    <ds:schemaRef ds:uri="http://www.w3.org/XML/1998/namespace"/>
  </ds:schemaRefs>
</ds:datastoreItem>
</file>

<file path=customXml/itemProps3.xml><?xml version="1.0" encoding="utf-8"?>
<ds:datastoreItem xmlns:ds="http://schemas.openxmlformats.org/officeDocument/2006/customXml" ds:itemID="{835775D9-E9D9-487E-BBB5-738DF3922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TotalTime>
  <Words>1988</Words>
  <Application>Microsoft Office PowerPoint</Application>
  <PresentationFormat>Custom</PresentationFormat>
  <Paragraphs>211</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Webdings</vt:lpstr>
      <vt:lpstr>Wingdings 2</vt:lpstr>
      <vt:lpstr>Office Theme</vt:lpstr>
      <vt:lpstr>ATS Form Instruction</vt:lpstr>
      <vt:lpstr>Acronyms</vt:lpstr>
      <vt:lpstr>ATS Form – Page 1                                 Page 2</vt:lpstr>
      <vt:lpstr>ATS Form – Page 1</vt:lpstr>
      <vt:lpstr>ATS Form – Page 2</vt:lpstr>
      <vt:lpstr>Fields to complete by Supplier on Page 1</vt:lpstr>
      <vt:lpstr>Fields to complete by Supplier on Page 1</vt:lpstr>
      <vt:lpstr>Fields to complete by Supplier on Page 1</vt:lpstr>
      <vt:lpstr>Fields to complete by Supplier on Page 1</vt:lpstr>
      <vt:lpstr>Fields to complete by Supplier on Page 1</vt:lpstr>
      <vt:lpstr>Fields to complete by Supplier on Page 1</vt:lpstr>
      <vt:lpstr>Fields to complete by Supplier on Page 1</vt:lpstr>
      <vt:lpstr>Fields to complete by Supplier on Page 1</vt:lpstr>
      <vt:lpstr>Fields to complete by Supplier on Page 1</vt:lpstr>
      <vt:lpstr>Fields to complete by Supplier on Page 2</vt:lpstr>
      <vt:lpstr>Frequently Asked Questions</vt:lpstr>
      <vt:lpstr>Frequently Asked Questions</vt:lpstr>
      <vt:lpstr>Frequently Asked Questions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Approval To Ship (ATS) Form Instruction</dc:title>
  <dc:creator>Srikanth Basgonda</dc:creator>
  <cp:lastModifiedBy>Amit Mishra</cp:lastModifiedBy>
  <cp:revision>39</cp:revision>
  <dcterms:created xsi:type="dcterms:W3CDTF">2019-06-17T08:10:15Z</dcterms:created>
  <dcterms:modified xsi:type="dcterms:W3CDTF">2023-11-14T06:47:55Z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2017-11-16T00:00:00Z</vt:filetime>
  </property>
  <property fmtid="{D5CDD505-2E9C-101B-9397-08002B2CF9AE}" pid="3" name="Creator">
    <vt:lpwstr>Microsoft® PowerPoint® 2016</vt:lpwstr>
  </property>
  <property fmtid="{D5CDD505-2E9C-101B-9397-08002B2CF9AE}" pid="4" name="LastSaved">
    <vt:filetime>2019-06-17T00:00:00Z</vt:filetime>
  </property>
  <property fmtid="{D5CDD505-2E9C-101B-9397-08002B2CF9AE}" pid="5" name="MSIP_Label_3b48b937-0ae3-46f5-b32e-f3232b5be847_Enabled">
    <vt:lpwstr>True</vt:lpwstr>
  </property>
  <property fmtid="{D5CDD505-2E9C-101B-9397-08002B2CF9AE}" pid="6" name="MSIP_Label_3b48b937-0ae3-46f5-b32e-f3232b5be847_SiteId">
    <vt:lpwstr>9179d01a-e94c-4488-b5f0-4554bc474f8c</vt:lpwstr>
  </property>
  <property fmtid="{D5CDD505-2E9C-101B-9397-08002B2CF9AE}" pid="7" name="MSIP_Label_3b48b937-0ae3-46f5-b32e-f3232b5be847_Owner">
    <vt:lpwstr>AnnNee.Lee@technipfmc.com</vt:lpwstr>
  </property>
  <property fmtid="{D5CDD505-2E9C-101B-9397-08002B2CF9AE}" pid="8" name="MSIP_Label_3b48b937-0ae3-46f5-b32e-f3232b5be847_SetDate">
    <vt:lpwstr>2019-06-21T10:27:13.4447500Z</vt:lpwstr>
  </property>
  <property fmtid="{D5CDD505-2E9C-101B-9397-08002B2CF9AE}" pid="9" name="MSIP_Label_3b48b937-0ae3-46f5-b32e-f3232b5be847_Name">
    <vt:lpwstr>General</vt:lpwstr>
  </property>
  <property fmtid="{D5CDD505-2E9C-101B-9397-08002B2CF9AE}" pid="10" name="MSIP_Label_3b48b937-0ae3-46f5-b32e-f3232b5be847_Application">
    <vt:lpwstr>Microsoft Azure Information Protection</vt:lpwstr>
  </property>
  <property fmtid="{D5CDD505-2E9C-101B-9397-08002B2CF9AE}" pid="11" name="MSIP_Label_3b48b937-0ae3-46f5-b32e-f3232b5be847_Extended_MSFT_Method">
    <vt:lpwstr>Automatic</vt:lpwstr>
  </property>
  <property fmtid="{D5CDD505-2E9C-101B-9397-08002B2CF9AE}" pid="12" name="ContentTypeId">
    <vt:lpwstr>0x010100EF9E2C89562A5240B5B5363A290603DC</vt:lpwstr>
  </property>
  <property fmtid="{D5CDD505-2E9C-101B-9397-08002B2CF9AE}" pid="13" name="Order">
    <vt:r8>136600</vt:r8>
  </property>
  <property fmtid="{D5CDD505-2E9C-101B-9397-08002B2CF9AE}" pid="14" name="MSIP_Label_8caabacf-b917-4a45-9a5f-ed3a53d2eeb7_Enabled">
    <vt:lpwstr>true</vt:lpwstr>
  </property>
  <property fmtid="{D5CDD505-2E9C-101B-9397-08002B2CF9AE}" pid="15" name="MSIP_Label_8caabacf-b917-4a45-9a5f-ed3a53d2eeb7_SetDate">
    <vt:lpwstr>2023-10-18T08:06:34Z</vt:lpwstr>
  </property>
  <property fmtid="{D5CDD505-2E9C-101B-9397-08002B2CF9AE}" pid="16" name="MSIP_Label_8caabacf-b917-4a45-9a5f-ed3a53d2eeb7_Method">
    <vt:lpwstr>Standard</vt:lpwstr>
  </property>
  <property fmtid="{D5CDD505-2E9C-101B-9397-08002B2CF9AE}" pid="17" name="MSIP_Label_8caabacf-b917-4a45-9a5f-ed3a53d2eeb7_Name">
    <vt:lpwstr>Anyone - No Protection</vt:lpwstr>
  </property>
  <property fmtid="{D5CDD505-2E9C-101B-9397-08002B2CF9AE}" pid="18" name="MSIP_Label_8caabacf-b917-4a45-9a5f-ed3a53d2eeb7_SiteId">
    <vt:lpwstr>0804c951-93a0-405d-80e4-fa87c7551d6a</vt:lpwstr>
  </property>
  <property fmtid="{D5CDD505-2E9C-101B-9397-08002B2CF9AE}" pid="19" name="MSIP_Label_8caabacf-b917-4a45-9a5f-ed3a53d2eeb7_ActionId">
    <vt:lpwstr>8c7d592d-6426-414c-b5cc-a9e0857346c4</vt:lpwstr>
  </property>
  <property fmtid="{D5CDD505-2E9C-101B-9397-08002B2CF9AE}" pid="20" name="MSIP_Label_8caabacf-b917-4a45-9a5f-ed3a53d2eeb7_ContentBits">
    <vt:lpwstr>0</vt:lpwstr>
  </property>
</Properties>
</file>